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tags/tag1.xml" ContentType="application/vnd.openxmlformats-officedocument.presentationml.tag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theme/theme2.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3.xml" ContentType="application/vnd.openxmlformats-officedocument.theme+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48" r:id="rId1"/>
    <p:sldMasterId id="2147483660" r:id="rId2"/>
    <p:sldMasterId id="2147483686" r:id="rId3"/>
    <p:sldMasterId id="2147483698" r:id="rId4"/>
  </p:sldMasterIdLst>
  <p:notesMasterIdLst>
    <p:notesMasterId r:id="rId30"/>
  </p:notesMasterIdLst>
  <p:sldIdLst>
    <p:sldId id="294" r:id="rId5"/>
    <p:sldId id="348" r:id="rId6"/>
    <p:sldId id="349" r:id="rId7"/>
    <p:sldId id="290" r:id="rId8"/>
    <p:sldId id="263" r:id="rId9"/>
    <p:sldId id="264" r:id="rId10"/>
    <p:sldId id="266" r:id="rId11"/>
    <p:sldId id="291" r:id="rId12"/>
    <p:sldId id="267" r:id="rId13"/>
    <p:sldId id="381" r:id="rId14"/>
    <p:sldId id="375" r:id="rId15"/>
    <p:sldId id="382" r:id="rId16"/>
    <p:sldId id="383" r:id="rId17"/>
    <p:sldId id="376" r:id="rId18"/>
    <p:sldId id="384" r:id="rId19"/>
    <p:sldId id="296" r:id="rId20"/>
    <p:sldId id="297" r:id="rId21"/>
    <p:sldId id="361" r:id="rId22"/>
    <p:sldId id="377" r:id="rId23"/>
    <p:sldId id="378" r:id="rId24"/>
    <p:sldId id="379" r:id="rId25"/>
    <p:sldId id="380" r:id="rId26"/>
    <p:sldId id="310" r:id="rId27"/>
    <p:sldId id="298" r:id="rId28"/>
    <p:sldId id="261" r:id="rId29"/>
  </p:sldIdLst>
  <p:sldSz cx="9144000" cy="6858000" type="screen4x3"/>
  <p:notesSz cx="6858000" cy="9144000"/>
  <p:custDataLst>
    <p:tags r:id="rId31"/>
  </p:custData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1909E5"/>
    <a:srgbClr val="FF3399"/>
    <a:srgbClr val="FF0000"/>
    <a:srgbClr val="0C0C92"/>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1546" autoAdjust="0"/>
    <p:restoredTop sz="93466" autoAdjust="0"/>
  </p:normalViewPr>
  <p:slideViewPr>
    <p:cSldViewPr>
      <p:cViewPr varScale="1">
        <p:scale>
          <a:sx n="59" d="100"/>
          <a:sy n="59" d="100"/>
        </p:scale>
        <p:origin x="1072" y="56"/>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 Type="http://schemas.openxmlformats.org/officeDocument/2006/relationships/slideMaster" Target="slideMasters/slideMaster3.xml"/><Relationship Id="rId21" Type="http://schemas.openxmlformats.org/officeDocument/2006/relationships/slide" Target="slides/slide17.xml"/><Relationship Id="rId34" Type="http://schemas.openxmlformats.org/officeDocument/2006/relationships/theme" Target="theme/theme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viewProps" Target="viewProps.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tags" Target="tags/tag1.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notesMaster" Target="notesMasters/notesMaster1.xml"/><Relationship Id="rId35" Type="http://schemas.openxmlformats.org/officeDocument/2006/relationships/tableStyles" Target="tableStyles.xml"/><Relationship Id="rId8" Type="http://schemas.openxmlformats.org/officeDocument/2006/relationships/slide" Target="slides/slide4.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FD12581A-965C-41F1-9E25-8C04C03FCEDD}" type="datetimeFigureOut">
              <a:rPr lang="en-US" smtClean="0"/>
              <a:pPr/>
              <a:t>5/5/2020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7CA1C78-9288-4D5E-B0F3-1C9D62A6D98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294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8294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273450495"/>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2006447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8306" name="Rectangle 2"/>
          <p:cNvSpPr>
            <a:spLocks noGrp="1" noRot="1" noChangeAspect="1" noChangeArrowheads="1" noTextEdit="1"/>
          </p:cNvSpPr>
          <p:nvPr>
            <p:ph type="sldImg"/>
          </p:nvPr>
        </p:nvSpPr>
        <p:spPr bwMode="auto">
          <a:xfrm>
            <a:off x="1152525" y="695325"/>
            <a:ext cx="4554538" cy="3414713"/>
          </a:xfrm>
          <a:noFill/>
          <a:ln>
            <a:solidFill>
              <a:srgbClr val="000000"/>
            </a:solidFill>
            <a:miter lim="800000"/>
            <a:headEnd/>
            <a:tailEnd/>
          </a:ln>
        </p:spPr>
      </p:sp>
      <p:sp>
        <p:nvSpPr>
          <p:cNvPr id="98307" name="Rectangle 3"/>
          <p:cNvSpPr>
            <a:spLocks noGrp="1" noChangeArrowheads="1"/>
          </p:cNvSpPr>
          <p:nvPr>
            <p:ph type="body" idx="1"/>
          </p:nvPr>
        </p:nvSpPr>
        <p:spPr bwMode="auto">
          <a:xfrm>
            <a:off x="912813" y="4343400"/>
            <a:ext cx="5030787" cy="4114800"/>
          </a:xfrm>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4257892474"/>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66631758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12</a:t>
            </a:fld>
            <a:endParaRPr lang="en-US" altLang="zh-CN"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endParaRPr lang="vi-VN" sz="12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36356291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13</a:t>
            </a:fld>
            <a:endParaRPr lang="en-US" altLang="zh-CN" smtClean="0"/>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endParaRPr lang="vi-VN" sz="1200" dirty="0" smtClean="0">
              <a:latin typeface="Times New Roman" pitchFamily="18" charset="0"/>
              <a:cs typeface="Times New Roman" pitchFamily="18" charset="0"/>
            </a:endParaRPr>
          </a:p>
        </p:txBody>
      </p:sp>
    </p:spTree>
    <p:extLst>
      <p:ext uri="{BB962C8B-B14F-4D97-AF65-F5344CB8AC3E}">
        <p14:creationId xmlns:p14="http://schemas.microsoft.com/office/powerpoint/2010/main" val="204421970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1641718758"/>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15</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420221608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16</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17</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18</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768515656"/>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19</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97484491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20</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2086902469"/>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21</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512412119"/>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22</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extLst>
      <p:ext uri="{BB962C8B-B14F-4D97-AF65-F5344CB8AC3E}">
        <p14:creationId xmlns:p14="http://schemas.microsoft.com/office/powerpoint/2010/main" val="320447332"/>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23</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Rectangle 7"/>
          <p:cNvSpPr>
            <a:spLocks noGrp="1" noChangeArrowheads="1"/>
          </p:cNvSpPr>
          <p:nvPr>
            <p:ph type="sldNum" sz="quarter" idx="5"/>
          </p:nvPr>
        </p:nvSpPr>
        <p:spPr/>
        <p:txBody>
          <a:bodyPr/>
          <a:lstStyle/>
          <a:p>
            <a:pPr>
              <a:defRPr/>
            </a:pPr>
            <a:fld id="{ADCC8B4E-A39B-4196-A517-299BF8B1AEED}" type="slidenum">
              <a:rPr lang="zh-CN" altLang="en-US" smtClean="0"/>
              <a:pPr>
                <a:defRPr/>
              </a:pPr>
              <a:t>24</a:t>
            </a:fld>
            <a:endParaRPr lang="en-US" altLang="zh-CN"/>
          </a:p>
        </p:txBody>
      </p:sp>
      <p:sp>
        <p:nvSpPr>
          <p:cNvPr id="68611" name="Rectangle 2"/>
          <p:cNvSpPr>
            <a:spLocks noGrp="1" noRot="1" noChangeAspect="1" noChangeArrowheads="1" noTextEdit="1"/>
          </p:cNvSpPr>
          <p:nvPr>
            <p:ph type="sldImg"/>
          </p:nvPr>
        </p:nvSpPr>
        <p:spPr>
          <a:ln/>
        </p:spPr>
      </p:sp>
      <p:sp>
        <p:nvSpPr>
          <p:cNvPr id="68612" name="Rectangle 3"/>
          <p:cNvSpPr>
            <a:spLocks noGrp="1" noChangeArrowheads="1"/>
          </p:cNvSpPr>
          <p:nvPr>
            <p:ph type="body" idx="1"/>
          </p:nvPr>
        </p:nvSpPr>
        <p:spPr>
          <a:noFill/>
          <a:ln/>
        </p:spPr>
        <p:txBody>
          <a:bodyPr/>
          <a:lstStyle/>
          <a:p>
            <a:pPr eaLnBrk="1" hangingPunct="1">
              <a:buFont typeface="Wingdings" pitchFamily="2" charset="2"/>
              <a:buNone/>
            </a:pPr>
            <a:endParaRPr lang="zh-CN" altLang="en-US"/>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7"/>
          <p:cNvSpPr>
            <a:spLocks noGrp="1" noChangeArrowheads="1"/>
          </p:cNvSpPr>
          <p:nvPr>
            <p:ph type="sldNum" sz="quarter" idx="5"/>
          </p:nvPr>
        </p:nvSpPr>
        <p:spPr bwMode="auto">
          <a:noFill/>
          <a:ln>
            <a:miter lim="800000"/>
            <a:headEnd/>
            <a:tailEnd/>
          </a:ln>
        </p:spPr>
        <p:txBody>
          <a:bodyPr wrap="square" numCol="1" anchorCtr="0" compatLnSpc="1">
            <a:prstTxWarp prst="textNoShape">
              <a:avLst/>
            </a:prstTxWarp>
          </a:bodyPr>
          <a:lstStyle/>
          <a:p>
            <a:fld id="{47C51986-E096-4D2D-8AE9-93BDCB75FCA4}" type="slidenum">
              <a:rPr lang="en-US">
                <a:solidFill>
                  <a:srgbClr val="000000"/>
                </a:solidFill>
              </a:rPr>
              <a:pPr/>
              <a:t>25</a:t>
            </a:fld>
            <a:endParaRPr lang="en-US">
              <a:solidFill>
                <a:srgbClr val="000000"/>
              </a:solidFill>
            </a:endParaRPr>
          </a:p>
        </p:txBody>
      </p:sp>
      <p:sp>
        <p:nvSpPr>
          <p:cNvPr id="88067" name="Rectangle 2"/>
          <p:cNvSpPr>
            <a:spLocks noGrp="1" noRot="1" noChangeAspect="1" noChangeArrowheads="1" noTextEdit="1"/>
          </p:cNvSpPr>
          <p:nvPr>
            <p:ph type="sldImg"/>
          </p:nvPr>
        </p:nvSpPr>
        <p:spPr bwMode="auto">
          <a:noFill/>
          <a:ln>
            <a:solidFill>
              <a:srgbClr val="000000"/>
            </a:solidFill>
            <a:miter lim="800000"/>
            <a:headEnd/>
            <a:tailEnd/>
          </a:ln>
        </p:spPr>
      </p:sp>
      <p:sp>
        <p:nvSpPr>
          <p:cNvPr id="88068" name="Rectangle 3"/>
          <p:cNvSpPr>
            <a:spLocks noGrp="1" noChangeArrowheads="1"/>
          </p:cNvSpPr>
          <p:nvPr>
            <p:ph type="body" idx="1"/>
          </p:nvPr>
        </p:nvSpPr>
        <p:spPr bwMode="auto">
          <a:noFill/>
        </p:spPr>
        <p:txBody>
          <a:bodyPr wrap="square" numCol="1" anchor="t" anchorCtr="0" compatLnSpc="1">
            <a:prstTxWarp prst="textNoShape">
              <a:avLst/>
            </a:prstTxWarp>
          </a:bodyPr>
          <a:lstStyle/>
          <a:p>
            <a:pPr eaLnBrk="1" hangingPunct="1"/>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r>
              <a:rPr lang="en-US"/>
              <a:t>23/05/2014</a:t>
            </a:r>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r>
              <a:rPr lang="en-US"/>
              <a:t>23/05/2014</a:t>
            </a:r>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r>
              <a:rPr lang="en-US"/>
              <a:t>23/05/2014</a:t>
            </a:r>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r>
              <a:rPr lang="en-US"/>
              <a:t>23/05/2014</a:t>
            </a:r>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r>
              <a:rPr lang="en-US"/>
              <a:t>23/05/2014</a:t>
            </a:r>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3DF49994-E2F1-49D2-9560-9452244A1B97}" type="slidenum">
              <a:rPr lang="en-US" smtClean="0"/>
              <a:pPr/>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n-US"/>
              <a:t>Click to edit Master subtitle style</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F8825508-47F2-4AB0-8024-C08596298CF5}" type="slidenum">
              <a:rPr lang="en-US"/>
              <a:pPr>
                <a:defRPr/>
              </a:pPr>
              <a:t>‹#›</a:t>
            </a:fld>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ADC8184C-B07B-4F1F-97ED-7D7F222D4073}" type="slidenum">
              <a:rPr lang="en-US"/>
              <a:pPr>
                <a:defRPr/>
              </a:pPr>
              <a:t>‹#›</a:t>
            </a:fld>
            <a:endParaRPr lang="en-US"/>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Click to edit Master text styles</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1785E739-FAC8-4AEC-A79D-47F7C7992528}" type="slidenum">
              <a:rPr lang="en-US"/>
              <a:pPr>
                <a:defRPr/>
              </a:pPr>
              <a:t>‹#›</a:t>
            </a:fld>
            <a:endParaRPr lang="en-US"/>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5EF99664-AC4D-4A03-B9B7-4FB1E1CBCBF8}" type="slidenum">
              <a:rPr lang="en-US"/>
              <a:pPr>
                <a:defRPr/>
              </a:pPr>
              <a:t>‹#›</a:t>
            </a:fld>
            <a:endParaRPr lang="en-US"/>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8" name="Rectangle 5"/>
          <p:cNvSpPr>
            <a:spLocks noGrp="1" noChangeArrowheads="1"/>
          </p:cNvSpPr>
          <p:nvPr>
            <p:ph type="ftr" sz="quarter" idx="11"/>
          </p:nvPr>
        </p:nvSpPr>
        <p:spPr>
          <a:ln/>
        </p:spPr>
        <p:txBody>
          <a:bodyPr/>
          <a:lstStyle>
            <a:lvl1pPr>
              <a:defRPr/>
            </a:lvl1pPr>
          </a:lstStyle>
          <a:p>
            <a:pPr>
              <a:defRPr/>
            </a:pPr>
            <a:endParaRPr lang="en-US"/>
          </a:p>
        </p:txBody>
      </p:sp>
      <p:sp>
        <p:nvSpPr>
          <p:cNvPr id="9" name="Rectangle 6"/>
          <p:cNvSpPr>
            <a:spLocks noGrp="1" noChangeArrowheads="1"/>
          </p:cNvSpPr>
          <p:nvPr>
            <p:ph type="sldNum" sz="quarter" idx="12"/>
          </p:nvPr>
        </p:nvSpPr>
        <p:spPr>
          <a:ln/>
        </p:spPr>
        <p:txBody>
          <a:bodyPr/>
          <a:lstStyle>
            <a:lvl1pPr>
              <a:defRPr/>
            </a:lvl1pPr>
          </a:lstStyle>
          <a:p>
            <a:pPr>
              <a:defRPr/>
            </a:pPr>
            <a:fld id="{196D5DDF-24E0-4EBC-BD5F-22A4C4A2A6EF}" type="slidenum">
              <a:rPr lang="en-US"/>
              <a:pPr>
                <a:defRPr/>
              </a:pPr>
              <a:t>‹#›</a:t>
            </a:fld>
            <a:endParaRPr lang="en-US"/>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E91DBF60-6C6F-4213-93BC-2F5A3971556D}" type="slidenum">
              <a:rPr lang="en-US"/>
              <a:pPr>
                <a:defRPr/>
              </a:pPr>
              <a:t>‹#›</a:t>
            </a:fld>
            <a:endParaRPr lang="en-US"/>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3" name="Rectangle 5"/>
          <p:cNvSpPr>
            <a:spLocks noGrp="1" noChangeArrowheads="1"/>
          </p:cNvSpPr>
          <p:nvPr>
            <p:ph type="ftr" sz="quarter" idx="11"/>
          </p:nvPr>
        </p:nvSpPr>
        <p:spPr>
          <a:ln/>
        </p:spPr>
        <p:txBody>
          <a:bodyPr/>
          <a:lstStyle>
            <a:lvl1pPr>
              <a:defRPr/>
            </a:lvl1pPr>
          </a:lstStyle>
          <a:p>
            <a:pPr>
              <a:defRPr/>
            </a:pPr>
            <a:endParaRPr lang="en-US"/>
          </a:p>
        </p:txBody>
      </p:sp>
      <p:sp>
        <p:nvSpPr>
          <p:cNvPr id="4" name="Rectangle 6"/>
          <p:cNvSpPr>
            <a:spLocks noGrp="1" noChangeArrowheads="1"/>
          </p:cNvSpPr>
          <p:nvPr>
            <p:ph type="sldNum" sz="quarter" idx="12"/>
          </p:nvPr>
        </p:nvSpPr>
        <p:spPr>
          <a:ln/>
        </p:spPr>
        <p:txBody>
          <a:bodyPr/>
          <a:lstStyle>
            <a:lvl1pPr>
              <a:defRPr/>
            </a:lvl1pPr>
          </a:lstStyle>
          <a:p>
            <a:pPr>
              <a:defRPr/>
            </a:pPr>
            <a:fld id="{791C246C-1604-4C35-A2B6-BE266E92F6C7}" type="slidenum">
              <a:rPr lang="en-US"/>
              <a:pPr>
                <a:defRPr/>
              </a:pPr>
              <a:t>‹#›</a:t>
            </a:fld>
            <a:endParaRPr lang="en-US"/>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9195D090-7222-4C26-8609-88CE3BD72CC2}" type="slidenum">
              <a:rPr lang="en-US"/>
              <a:pPr>
                <a:defRPr/>
              </a:pPr>
              <a:t>‹#›</a:t>
            </a:fld>
            <a:endParaRPr 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2E2615BC-B768-4027-8BD9-B7F906FEA319}" type="slidenum">
              <a:rPr lang="en-US"/>
              <a:pPr>
                <a:defRPr/>
              </a:pPr>
              <a:t>‹#›</a:t>
            </a:fld>
            <a:endParaRPr 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A1C9E2E-78D2-4819-B9B1-9CE6E927651B}" type="slidenum">
              <a:rPr lang="en-US"/>
              <a:pPr>
                <a:defRPr/>
              </a:pPr>
              <a:t>‹#›</a:t>
            </a:fld>
            <a:endParaRPr 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5" name="Rectangle 5"/>
          <p:cNvSpPr>
            <a:spLocks noGrp="1" noChangeArrowheads="1"/>
          </p:cNvSpPr>
          <p:nvPr>
            <p:ph type="ftr" sz="quarter" idx="11"/>
          </p:nvPr>
        </p:nvSpPr>
        <p:spPr>
          <a:ln/>
        </p:spPr>
        <p:txBody>
          <a:bodyPr/>
          <a:lstStyle>
            <a:lvl1pPr>
              <a:defRPr/>
            </a:lvl1pPr>
          </a:lstStyle>
          <a:p>
            <a:pPr>
              <a:defRPr/>
            </a:pPr>
            <a:endParaRPr lang="en-US"/>
          </a:p>
        </p:txBody>
      </p:sp>
      <p:sp>
        <p:nvSpPr>
          <p:cNvPr id="6" name="Rectangle 6"/>
          <p:cNvSpPr>
            <a:spLocks noGrp="1" noChangeArrowheads="1"/>
          </p:cNvSpPr>
          <p:nvPr>
            <p:ph type="sldNum" sz="quarter" idx="12"/>
          </p:nvPr>
        </p:nvSpPr>
        <p:spPr>
          <a:ln/>
        </p:spPr>
        <p:txBody>
          <a:bodyPr/>
          <a:lstStyle>
            <a:lvl1pPr>
              <a:defRPr/>
            </a:lvl1pPr>
          </a:lstStyle>
          <a:p>
            <a:pPr>
              <a:defRPr/>
            </a:pPr>
            <a:fld id="{4DC3F9A4-5DF9-41D8-9F57-1B99A6590E53}" type="slidenum">
              <a:rPr lang="en-US"/>
              <a:pPr>
                <a:defRPr/>
              </a:pPr>
              <a:t>‹#›</a:t>
            </a:fld>
            <a:endParaRPr 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objOnly" preserve="1">
  <p:cSld name="Content">
    <p:spTree>
      <p:nvGrpSpPr>
        <p:cNvPr id="1" name=""/>
        <p:cNvGrpSpPr/>
        <p:nvPr/>
      </p:nvGrpSpPr>
      <p:grpSpPr>
        <a:xfrm>
          <a:off x="0" y="0"/>
          <a:ext cx="0" cy="0"/>
          <a:chOff x="0" y="0"/>
          <a:chExt cx="0" cy="0"/>
        </a:xfrm>
      </p:grpSpPr>
      <p:sp>
        <p:nvSpPr>
          <p:cNvPr id="2" name="Content Placeholder 1"/>
          <p:cNvSpPr>
            <a:spLocks noGrp="1"/>
          </p:cNvSpPr>
          <p:nvPr>
            <p:ph/>
          </p:nvPr>
        </p:nvSpPr>
        <p:spPr>
          <a:xfrm>
            <a:off x="457200" y="274638"/>
            <a:ext cx="8229600" cy="5851525"/>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3"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4" name="Rectangle 5"/>
          <p:cNvSpPr>
            <a:spLocks noGrp="1" noChangeArrowheads="1"/>
          </p:cNvSpPr>
          <p:nvPr>
            <p:ph type="ftr" sz="quarter" idx="11"/>
          </p:nvPr>
        </p:nvSpPr>
        <p:spPr>
          <a:ln/>
        </p:spPr>
        <p:txBody>
          <a:bodyPr/>
          <a:lstStyle>
            <a:lvl1pPr>
              <a:defRPr/>
            </a:lvl1pPr>
          </a:lstStyle>
          <a:p>
            <a:pPr>
              <a:defRPr/>
            </a:pPr>
            <a:endParaRPr lang="en-US"/>
          </a:p>
        </p:txBody>
      </p:sp>
      <p:sp>
        <p:nvSpPr>
          <p:cNvPr id="5" name="Rectangle 6"/>
          <p:cNvSpPr>
            <a:spLocks noGrp="1" noChangeArrowheads="1"/>
          </p:cNvSpPr>
          <p:nvPr>
            <p:ph type="sldNum" sz="quarter" idx="12"/>
          </p:nvPr>
        </p:nvSpPr>
        <p:spPr>
          <a:ln/>
        </p:spPr>
        <p:txBody>
          <a:bodyPr/>
          <a:lstStyle>
            <a:lvl1pPr>
              <a:defRPr/>
            </a:lvl1pPr>
          </a:lstStyle>
          <a:p>
            <a:pPr>
              <a:defRPr/>
            </a:pPr>
            <a:fld id="{FD34C26B-1349-41C4-BC22-15A950583305}" type="slidenum">
              <a:rPr lang="en-US"/>
              <a:pPr>
                <a:defRPr/>
              </a:pPr>
              <a:t>‹#›</a:t>
            </a:fld>
            <a:endParaRPr 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p:spPr>
        <p:txBody>
          <a:bodyPr/>
          <a:lstStyle/>
          <a:p>
            <a:r>
              <a:rPr lang="en-US"/>
              <a:t>Click to edit Master title style</a:t>
            </a:r>
          </a:p>
        </p:txBody>
      </p:sp>
      <p:sp>
        <p:nvSpPr>
          <p:cNvPr id="3" name="Text Placeholder 2"/>
          <p:cNvSpPr>
            <a:spLocks noGrp="1"/>
          </p:cNvSpPr>
          <p:nvPr>
            <p:ph type="body" sz="half" idx="1"/>
          </p:nvPr>
        </p:nvSpPr>
        <p:spPr>
          <a:xfrm>
            <a:off x="457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p:cNvSpPr>
            <a:spLocks noGrp="1" noChangeArrowheads="1"/>
          </p:cNvSpPr>
          <p:nvPr>
            <p:ph type="dt" sz="half" idx="10"/>
          </p:nvPr>
        </p:nvSpPr>
        <p:spPr>
          <a:ln/>
        </p:spPr>
        <p:txBody>
          <a:bodyPr/>
          <a:lstStyle>
            <a:lvl1pPr>
              <a:defRPr/>
            </a:lvl1pPr>
          </a:lstStyle>
          <a:p>
            <a:pPr>
              <a:defRPr/>
            </a:pPr>
            <a:r>
              <a:rPr lang="en-US"/>
              <a:t>23/05/2014</a:t>
            </a:r>
          </a:p>
        </p:txBody>
      </p:sp>
      <p:sp>
        <p:nvSpPr>
          <p:cNvPr id="6" name="Rectangle 5"/>
          <p:cNvSpPr>
            <a:spLocks noGrp="1" noChangeArrowheads="1"/>
          </p:cNvSpPr>
          <p:nvPr>
            <p:ph type="ftr" sz="quarter" idx="11"/>
          </p:nvPr>
        </p:nvSpPr>
        <p:spPr>
          <a:ln/>
        </p:spPr>
        <p:txBody>
          <a:bodyPr/>
          <a:lstStyle>
            <a:lvl1pPr>
              <a:defRPr/>
            </a:lvl1pPr>
          </a:lstStyle>
          <a:p>
            <a:pPr>
              <a:defRPr/>
            </a:pPr>
            <a:endParaRPr lang="en-US"/>
          </a:p>
        </p:txBody>
      </p:sp>
      <p:sp>
        <p:nvSpPr>
          <p:cNvPr id="7" name="Rectangle 6"/>
          <p:cNvSpPr>
            <a:spLocks noGrp="1" noChangeArrowheads="1"/>
          </p:cNvSpPr>
          <p:nvPr>
            <p:ph type="sldNum" sz="quarter" idx="12"/>
          </p:nvPr>
        </p:nvSpPr>
        <p:spPr>
          <a:ln/>
        </p:spPr>
        <p:txBody>
          <a:bodyPr/>
          <a:lstStyle>
            <a:lvl1pPr>
              <a:defRPr/>
            </a:lvl1pPr>
          </a:lstStyle>
          <a:p>
            <a:pPr>
              <a:defRPr/>
            </a:pPr>
            <a:fld id="{02187018-D0AB-4C76-A8F9-A1E24012CE84}" type="slidenum">
              <a:rPr lang="en-US"/>
              <a:pPr>
                <a:defRPr/>
              </a:pPr>
              <a:t>‹#›</a:t>
            </a:fld>
            <a:endParaRPr 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0FC4DB0-1B01-4A52-A69A-B4D15C865941}" type="slidenum">
              <a:rPr lang="en-US"/>
              <a:pPr>
                <a:defRPr/>
              </a:pPr>
              <a:t>‹#›</a:t>
            </a:fld>
            <a:endParaRPr 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7241DCC-2715-439B-8A82-8C19A3AF9343}" type="slidenum">
              <a:rPr lang="en-US"/>
              <a:pPr>
                <a:defRPr/>
              </a:pPr>
              <a:t>‹#›</a:t>
            </a:fld>
            <a:endParaRPr 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495847-5D92-45E7-9D1A-49E65DD6836F}" type="slidenum">
              <a:rPr lang="en-US"/>
              <a:pPr>
                <a:defRPr/>
              </a:pPr>
              <a:t>‹#›</a:t>
            </a:fld>
            <a:endParaRPr 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10F7628-9B5F-493E-BEBC-E01055E7C4A4}" type="slidenum">
              <a:rPr lang="en-US"/>
              <a:pPr>
                <a:defRPr/>
              </a:pPr>
              <a:t>‹#›</a:t>
            </a:fld>
            <a:endParaRPr 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B09CE5D-0D80-42A4-A756-618099F9EB9C}" type="slidenum">
              <a:rPr lang="en-US"/>
              <a:pPr>
                <a:defRPr/>
              </a:pPr>
              <a:t>‹#›</a:t>
            </a:fld>
            <a:endParaRPr lang="en-US"/>
          </a:p>
        </p:txBody>
      </p:sp>
    </p:spTree>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0FAB53B-5DBE-4D6C-89DD-F13D5F8185BE}" type="slidenum">
              <a:rPr lang="en-US"/>
              <a:pPr>
                <a:defRPr/>
              </a:pPr>
              <a:t>‹#›</a:t>
            </a:fld>
            <a:endParaRPr lang="en-US"/>
          </a:p>
        </p:txBody>
      </p:sp>
    </p:spTree>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D6599BB-3825-4B93-9B94-E694BDC7FAF7}" type="slidenum">
              <a:rPr lang="en-US"/>
              <a:pPr>
                <a:defRPr/>
              </a:pPr>
              <a:t>‹#›</a:t>
            </a:fld>
            <a:endParaRPr lang="en-US"/>
          </a:p>
        </p:txBody>
      </p:sp>
    </p:spTree>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7AF9E847-0979-4262-BD9D-E06AB3A1BDA4}" type="slidenum">
              <a:rPr lang="en-US"/>
              <a:pPr>
                <a:defRPr/>
              </a:pPr>
              <a:t>‹#›</a:t>
            </a:fld>
            <a:endParaRPr lang="en-US"/>
          </a:p>
        </p:txBody>
      </p:sp>
    </p:spTree>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ECAF68F4-2D87-4F7F-A7E6-7EC0B4603185}" type="slidenum">
              <a:rPr lang="en-US"/>
              <a:pPr>
                <a:defRPr/>
              </a:pPr>
              <a:t>‹#›</a:t>
            </a:fld>
            <a:endParaRPr lang="en-US"/>
          </a:p>
        </p:txBody>
      </p:sp>
    </p:spTree>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3CBFFAB-BCED-4A9C-A84B-B8E761544719}" type="slidenum">
              <a:rPr lang="en-US"/>
              <a:pPr>
                <a:defRPr/>
              </a:pPr>
              <a:t>‹#›</a:t>
            </a:fld>
            <a:endParaRPr lang="en-US"/>
          </a:p>
        </p:txBody>
      </p:sp>
    </p:spTree>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4F9FB17-0B9D-42A8-90A8-3C689217CAA6}" type="slidenum">
              <a:rPr lang="en-US"/>
              <a:pPr>
                <a:defRPr/>
              </a:pPr>
              <a:t>‹#›</a:t>
            </a:fld>
            <a:endParaRPr lang="en-US"/>
          </a:p>
        </p:txBody>
      </p:sp>
    </p:spTree>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a:t>Click to edit Master title style</a:t>
            </a:r>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F2ED1719-7543-444E-980E-6903B23FB005}" type="slidenum">
              <a:rPr lang="en-US"/>
              <a:pPr>
                <a:defRPr/>
              </a:pPr>
              <a:t>‹#›</a:t>
            </a:fld>
            <a:endParaRPr lang="en-US"/>
          </a:p>
        </p:txBody>
      </p:sp>
    </p:spTree>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F65E07D-0E88-4A50-B50E-EE02575B5F53}" type="slidenum">
              <a:rPr lang="en-US"/>
              <a:pPr>
                <a:defRPr/>
              </a:pPr>
              <a:t>‹#›</a:t>
            </a:fld>
            <a:endParaRPr lang="en-US"/>
          </a:p>
        </p:txBody>
      </p:sp>
    </p:spTree>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40D3A640-A8B4-49D0-B0E7-BD58D2286225}" type="slidenum">
              <a:rPr lang="en-US"/>
              <a:pPr>
                <a:defRPr/>
              </a:pPr>
              <a:t>‹#›</a:t>
            </a:fld>
            <a:endParaRPr lang="en-US"/>
          </a:p>
        </p:txBody>
      </p:sp>
    </p:spTree>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10484357-5CD4-4A5A-98F4-369E2A85781B}" type="slidenum">
              <a:rPr lang="en-US"/>
              <a:pPr>
                <a:defRPr/>
              </a:pPr>
              <a:t>‹#›</a:t>
            </a:fld>
            <a:endParaRPr lang="en-US"/>
          </a:p>
        </p:txBody>
      </p:sp>
    </p:spTree>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8" name="Footer Placeholder 7"/>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9" name="Slide Number Placeholder 8"/>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8425C9A7-AEAC-4BE5-91D0-A12062814236}" type="slidenum">
              <a:rPr lang="en-US"/>
              <a:pPr>
                <a:defRPr/>
              </a:pPr>
              <a:t>‹#›</a:t>
            </a:fld>
            <a:endParaRPr lang="en-US"/>
          </a:p>
        </p:txBody>
      </p:sp>
    </p:spTree>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4" name="Footer Placeholder 3"/>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5" name="Slide Number Placeholder 4"/>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B61EF641-368F-457E-82A8-03F180927ADF}" type="slidenum">
              <a:rPr lang="en-US"/>
              <a:pPr>
                <a:defRPr/>
              </a:pPr>
              <a:t>‹#›</a:t>
            </a:fld>
            <a:endParaRPr lang="en-US"/>
          </a:p>
        </p:txBody>
      </p:sp>
    </p:spTree>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3" name="Footer Placeholder 2"/>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4" name="Slide Number Placeholder 3"/>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25DE285A-ED90-495E-A08D-902C992DD635}" type="slidenum">
              <a:rPr lang="en-US"/>
              <a:pPr>
                <a:defRPr/>
              </a:pPr>
              <a:t>‹#›</a:t>
            </a:fld>
            <a:endParaRPr lang="en-US"/>
          </a:p>
        </p:txBody>
      </p:sp>
    </p:spTree>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BB0A60B-98A9-4EC9-A998-607965A10BAB}" type="slidenum">
              <a:rPr lang="en-US"/>
              <a:pPr>
                <a:defRPr/>
              </a:pPr>
              <a:t>‹#›</a:t>
            </a:fld>
            <a:endParaRPr lang="en-US"/>
          </a:p>
        </p:txBody>
      </p:sp>
    </p:spTree>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1792288" y="612775"/>
            <a:ext cx="5486400" cy="4114800"/>
          </a:xfrm>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6" name="Footer Placeholder 5"/>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7" name="Slide Number Placeholder 6"/>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02FF4BDD-0959-4AD3-8C45-C8232C37B778}" type="slidenum">
              <a:rPr lang="en-US"/>
              <a:pPr>
                <a:defRPr/>
              </a:pPr>
              <a:t>‹#›</a:t>
            </a:fld>
            <a:endParaRPr lang="en-US"/>
          </a:p>
        </p:txBody>
      </p:sp>
    </p:spTree>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A5A9F87A-D60C-4F6C-B15F-229395378BC1}" type="slidenum">
              <a:rPr lang="en-US"/>
              <a:pPr>
                <a:defRPr/>
              </a:pPr>
              <a:t>‹#›</a:t>
            </a:fld>
            <a:endParaRPr lang="en-US"/>
          </a:p>
        </p:txBody>
      </p:sp>
    </p:spTree>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fontAlgn="base">
              <a:spcBef>
                <a:spcPct val="0"/>
              </a:spcBef>
              <a:spcAft>
                <a:spcPct val="0"/>
              </a:spcAft>
              <a:defRPr>
                <a:latin typeface="Arial" pitchFamily="34" charset="0"/>
              </a:defRPr>
            </a:lvl1pPr>
          </a:lstStyle>
          <a:p>
            <a:pPr>
              <a:defRPr/>
            </a:pPr>
            <a:r>
              <a:rPr lang="en-US"/>
              <a:t>23/05/2014</a:t>
            </a:r>
          </a:p>
        </p:txBody>
      </p:sp>
      <p:sp>
        <p:nvSpPr>
          <p:cNvPr id="5" name="Footer Placeholder 4"/>
          <p:cNvSpPr>
            <a:spLocks noGrp="1"/>
          </p:cNvSpPr>
          <p:nvPr>
            <p:ph type="ftr" sz="quarter" idx="11"/>
          </p:nvPr>
        </p:nvSpPr>
        <p:spPr/>
        <p:txBody>
          <a:bodyPr/>
          <a:lstStyle>
            <a:lvl1pPr fontAlgn="base">
              <a:spcBef>
                <a:spcPct val="0"/>
              </a:spcBef>
              <a:spcAft>
                <a:spcPct val="0"/>
              </a:spcAft>
              <a:defRPr>
                <a:latin typeface="Arial" pitchFamily="34" charset="0"/>
              </a:defRPr>
            </a:lvl1pPr>
          </a:lstStyle>
          <a:p>
            <a:pPr>
              <a:defRPr/>
            </a:pPr>
            <a:endParaRPr lang="en-US"/>
          </a:p>
        </p:txBody>
      </p:sp>
      <p:sp>
        <p:nvSpPr>
          <p:cNvPr id="6" name="Slide Number Placeholder 5"/>
          <p:cNvSpPr>
            <a:spLocks noGrp="1"/>
          </p:cNvSpPr>
          <p:nvPr>
            <p:ph type="sldNum" sz="quarter" idx="12"/>
          </p:nvPr>
        </p:nvSpPr>
        <p:spPr/>
        <p:txBody>
          <a:bodyPr/>
          <a:lstStyle>
            <a:lvl1pPr fontAlgn="base">
              <a:spcBef>
                <a:spcPct val="0"/>
              </a:spcBef>
              <a:spcAft>
                <a:spcPct val="0"/>
              </a:spcAft>
              <a:defRPr>
                <a:latin typeface="Arial" pitchFamily="34" charset="0"/>
              </a:defRPr>
            </a:lvl1pPr>
          </a:lstStyle>
          <a:p>
            <a:pPr>
              <a:defRPr/>
            </a:pPr>
            <a:fld id="{C5AB35CE-3C1C-452A-9020-AE2347DECF0A}" type="slidenum">
              <a:rPr lang="en-US"/>
              <a:pPr>
                <a:defRPr/>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slideLayout" Target="../slideLayouts/slideLayout24.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 Id="rId14" Type="http://schemas.openxmlformats.org/officeDocument/2006/relationships/theme" Target="../theme/theme2.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12" Type="http://schemas.openxmlformats.org/officeDocument/2006/relationships/theme" Target="../theme/theme3.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slideLayout" Target="../slideLayouts/slideLayout35.xml"/><Relationship Id="rId5" Type="http://schemas.openxmlformats.org/officeDocument/2006/relationships/slideLayout" Target="../slideLayouts/slideLayout29.xml"/><Relationship Id="rId10" Type="http://schemas.openxmlformats.org/officeDocument/2006/relationships/slideLayout" Target="../slideLayouts/slideLayout34.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43.xml"/><Relationship Id="rId3" Type="http://schemas.openxmlformats.org/officeDocument/2006/relationships/slideLayout" Target="../slideLayouts/slideLayout38.xml"/><Relationship Id="rId7" Type="http://schemas.openxmlformats.org/officeDocument/2006/relationships/slideLayout" Target="../slideLayouts/slideLayout42.xml"/><Relationship Id="rId12" Type="http://schemas.openxmlformats.org/officeDocument/2006/relationships/theme" Target="../theme/theme4.xml"/><Relationship Id="rId2" Type="http://schemas.openxmlformats.org/officeDocument/2006/relationships/slideLayout" Target="../slideLayouts/slideLayout37.xml"/><Relationship Id="rId1" Type="http://schemas.openxmlformats.org/officeDocument/2006/relationships/slideLayout" Target="../slideLayouts/slideLayout36.xml"/><Relationship Id="rId6" Type="http://schemas.openxmlformats.org/officeDocument/2006/relationships/slideLayout" Target="../slideLayouts/slideLayout41.xml"/><Relationship Id="rId11" Type="http://schemas.openxmlformats.org/officeDocument/2006/relationships/slideLayout" Target="../slideLayouts/slideLayout46.xml"/><Relationship Id="rId5" Type="http://schemas.openxmlformats.org/officeDocument/2006/relationships/slideLayout" Target="../slideLayouts/slideLayout40.xml"/><Relationship Id="rId10" Type="http://schemas.openxmlformats.org/officeDocument/2006/relationships/slideLayout" Target="../slideLayouts/slideLayout45.xml"/><Relationship Id="rId4" Type="http://schemas.openxmlformats.org/officeDocument/2006/relationships/slideLayout" Target="../slideLayouts/slideLayout39.xml"/><Relationship Id="rId9" Type="http://schemas.openxmlformats.org/officeDocument/2006/relationships/slideLayout" Target="../slideLayouts/slideLayout4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DF49994-E2F1-49D2-9560-9452244A1B97}"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5123" name="Rectangle 3"/>
          <p:cNvSpPr>
            <a:spLocks noGrp="1" noChangeArrowheads="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028" name="Rectangle 4"/>
          <p:cNvSpPr>
            <a:spLocks noGrp="1" noChangeArrowheads="1"/>
          </p:cNvSpPr>
          <p:nvPr>
            <p:ph type="dt" sz="half" idx="2"/>
          </p:nvPr>
        </p:nvSpPr>
        <p:spPr bwMode="auto">
          <a:xfrm>
            <a:off x="457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defRPr sz="1400">
                <a:solidFill>
                  <a:srgbClr val="000000"/>
                </a:solidFill>
              </a:defRPr>
            </a:lvl1pPr>
          </a:lstStyle>
          <a:p>
            <a:pPr fontAlgn="base">
              <a:spcBef>
                <a:spcPct val="0"/>
              </a:spcBef>
              <a:spcAft>
                <a:spcPct val="0"/>
              </a:spcAft>
              <a:defRPr/>
            </a:pPr>
            <a:r>
              <a:rPr lang="en-US"/>
              <a:t>23/05/2014</a:t>
            </a:r>
          </a:p>
        </p:txBody>
      </p:sp>
      <p:sp>
        <p:nvSpPr>
          <p:cNvPr id="1029" name="Rectangle 5"/>
          <p:cNvSpPr>
            <a:spLocks noGrp="1" noChangeArrowheads="1"/>
          </p:cNvSpPr>
          <p:nvPr>
            <p:ph type="ftr" sz="quarter" idx="3"/>
          </p:nvPr>
        </p:nvSpPr>
        <p:spPr bwMode="auto">
          <a:xfrm>
            <a:off x="3124200" y="6245225"/>
            <a:ext cx="2895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ctr">
              <a:defRPr sz="1400">
                <a:solidFill>
                  <a:srgbClr val="000000"/>
                </a:solidFill>
              </a:defRPr>
            </a:lvl1pPr>
          </a:lstStyle>
          <a:p>
            <a:pPr fontAlgn="base">
              <a:spcBef>
                <a:spcPct val="0"/>
              </a:spcBef>
              <a:spcAft>
                <a:spcPct val="0"/>
              </a:spcAft>
              <a:defRPr/>
            </a:pPr>
            <a:endParaRPr lang="en-US"/>
          </a:p>
        </p:txBody>
      </p:sp>
      <p:sp>
        <p:nvSpPr>
          <p:cNvPr id="1030" name="Rectangle 6"/>
          <p:cNvSpPr>
            <a:spLocks noGrp="1" noChangeArrowheads="1"/>
          </p:cNvSpPr>
          <p:nvPr>
            <p:ph type="sldNum" sz="quarter" idx="4"/>
          </p:nvPr>
        </p:nvSpPr>
        <p:spPr bwMode="auto">
          <a:xfrm>
            <a:off x="6553200" y="6245225"/>
            <a:ext cx="2133600" cy="476250"/>
          </a:xfrm>
          <a:prstGeom prst="rect">
            <a:avLst/>
          </a:prstGeom>
          <a:noFill/>
          <a:ln>
            <a:noFill/>
          </a:ln>
          <a:effectLst/>
          <a:extLst/>
        </p:spPr>
        <p:txBody>
          <a:bodyPr vert="horz" wrap="square" lIns="91440" tIns="45720" rIns="91440" bIns="45720" numCol="1" anchor="t" anchorCtr="0" compatLnSpc="1">
            <a:prstTxWarp prst="textNoShape">
              <a:avLst/>
            </a:prstTxWarp>
          </a:bodyPr>
          <a:lstStyle>
            <a:lvl1pPr algn="r">
              <a:defRPr sz="1400">
                <a:solidFill>
                  <a:srgbClr val="000000"/>
                </a:solidFill>
              </a:defRPr>
            </a:lvl1pPr>
          </a:lstStyle>
          <a:p>
            <a:pPr fontAlgn="base">
              <a:spcBef>
                <a:spcPct val="0"/>
              </a:spcBef>
              <a:spcAft>
                <a:spcPct val="0"/>
              </a:spcAft>
              <a:defRPr/>
            </a:pPr>
            <a:fld id="{63A8C53A-3414-490D-A37E-98D17D0221EF}" type="slidenum">
              <a:rPr lang="en-US"/>
              <a:pPr fontAlgn="base">
                <a:spcBef>
                  <a:spcPct val="0"/>
                </a:spcBef>
                <a:spcAft>
                  <a:spcPct val="0"/>
                </a:spcAft>
                <a:defRPr/>
              </a:pPr>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Lst>
  <p:hf hdr="0" ftr="0"/>
  <p:txStyles>
    <p:titleStyle>
      <a:lvl1pPr algn="ctr" rtl="0" eaLnBrk="0" fontAlgn="base" hangingPunct="0">
        <a:spcBef>
          <a:spcPct val="0"/>
        </a:spcBef>
        <a:spcAft>
          <a:spcPct val="0"/>
        </a:spcAft>
        <a:defRPr sz="44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itchFamily="34" charset="0"/>
        </a:defRPr>
      </a:lvl2pPr>
      <a:lvl3pPr algn="ctr" rtl="0" eaLnBrk="0" fontAlgn="base" hangingPunct="0">
        <a:spcBef>
          <a:spcPct val="0"/>
        </a:spcBef>
        <a:spcAft>
          <a:spcPct val="0"/>
        </a:spcAft>
        <a:defRPr sz="4400">
          <a:solidFill>
            <a:schemeClr val="tx2"/>
          </a:solidFill>
          <a:latin typeface="Arial" pitchFamily="34" charset="0"/>
        </a:defRPr>
      </a:lvl3pPr>
      <a:lvl4pPr algn="ctr" rtl="0" eaLnBrk="0" fontAlgn="base" hangingPunct="0">
        <a:spcBef>
          <a:spcPct val="0"/>
        </a:spcBef>
        <a:spcAft>
          <a:spcPct val="0"/>
        </a:spcAft>
        <a:defRPr sz="4400">
          <a:solidFill>
            <a:schemeClr val="tx2"/>
          </a:solidFill>
          <a:latin typeface="Arial" pitchFamily="34" charset="0"/>
        </a:defRPr>
      </a:lvl4pPr>
      <a:lvl5pPr algn="ctr" rtl="0" eaLnBrk="0" fontAlgn="base" hangingPunct="0">
        <a:spcBef>
          <a:spcPct val="0"/>
        </a:spcBef>
        <a:spcAft>
          <a:spcPct val="0"/>
        </a:spcAft>
        <a:defRPr sz="4400">
          <a:solidFill>
            <a:schemeClr val="tx2"/>
          </a:solidFill>
          <a:latin typeface="Arial" pitchFamily="34" charset="0"/>
        </a:defRPr>
      </a:lvl5pPr>
      <a:lvl6pPr marL="457200" algn="ctr" rtl="0" fontAlgn="base">
        <a:spcBef>
          <a:spcPct val="0"/>
        </a:spcBef>
        <a:spcAft>
          <a:spcPct val="0"/>
        </a:spcAft>
        <a:defRPr sz="4400">
          <a:solidFill>
            <a:schemeClr val="tx2"/>
          </a:solidFill>
          <a:latin typeface="Arial" pitchFamily="34" charset="0"/>
        </a:defRPr>
      </a:lvl6pPr>
      <a:lvl7pPr marL="914400" algn="ctr" rtl="0" fontAlgn="base">
        <a:spcBef>
          <a:spcPct val="0"/>
        </a:spcBef>
        <a:spcAft>
          <a:spcPct val="0"/>
        </a:spcAft>
        <a:defRPr sz="4400">
          <a:solidFill>
            <a:schemeClr val="tx2"/>
          </a:solidFill>
          <a:latin typeface="Arial" pitchFamily="34" charset="0"/>
        </a:defRPr>
      </a:lvl7pPr>
      <a:lvl8pPr marL="1371600" algn="ctr" rtl="0" fontAlgn="base">
        <a:spcBef>
          <a:spcPct val="0"/>
        </a:spcBef>
        <a:spcAft>
          <a:spcPct val="0"/>
        </a:spcAft>
        <a:defRPr sz="4400">
          <a:solidFill>
            <a:schemeClr val="tx2"/>
          </a:solidFill>
          <a:latin typeface="Arial" pitchFamily="34" charset="0"/>
        </a:defRPr>
      </a:lvl8pPr>
      <a:lvl9pPr marL="1828800" algn="ctr" rtl="0" fontAlgn="base">
        <a:spcBef>
          <a:spcPct val="0"/>
        </a:spcBef>
        <a:spcAft>
          <a:spcPct val="0"/>
        </a:spcAft>
        <a:defRPr sz="4400">
          <a:solidFill>
            <a:schemeClr val="tx2"/>
          </a:solidFill>
          <a:latin typeface="Arial" pitchFamily="34" charset="0"/>
        </a:defRPr>
      </a:lvl9pPr>
    </p:titleStyle>
    <p:body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defRPr>
      </a:lvl2pPr>
      <a:lvl3pPr marL="1143000" indent="-228600" algn="l" rtl="0" eaLnBrk="0" fontAlgn="base" hangingPunct="0">
        <a:spcBef>
          <a:spcPct val="20000"/>
        </a:spcBef>
        <a:spcAft>
          <a:spcPct val="0"/>
        </a:spcAft>
        <a:buChar char="•"/>
        <a:defRPr sz="24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57400" indent="-228600" algn="l" rtl="0" eaLnBrk="0" fontAlgn="base" hangingPunct="0">
        <a:spcBef>
          <a:spcPct val="20000"/>
        </a:spcBef>
        <a:spcAft>
          <a:spcPct val="0"/>
        </a:spcAft>
        <a:buChar char="»"/>
        <a:defRPr sz="2000">
          <a:solidFill>
            <a:schemeClr val="tx1"/>
          </a:solidFill>
          <a:latin typeface="+mn-lt"/>
        </a:defRPr>
      </a:lvl5pPr>
      <a:lvl6pPr marL="2514600" indent="-228600" algn="l" rtl="0" fontAlgn="base">
        <a:spcBef>
          <a:spcPct val="20000"/>
        </a:spcBef>
        <a:spcAft>
          <a:spcPct val="0"/>
        </a:spcAft>
        <a:buChar char="»"/>
        <a:defRPr sz="2000">
          <a:solidFill>
            <a:schemeClr val="tx1"/>
          </a:solidFill>
          <a:latin typeface="+mn-lt"/>
        </a:defRPr>
      </a:lvl6pPr>
      <a:lvl7pPr marL="2971800" indent="-228600" algn="l" rtl="0" fontAlgn="base">
        <a:spcBef>
          <a:spcPct val="20000"/>
        </a:spcBef>
        <a:spcAft>
          <a:spcPct val="0"/>
        </a:spcAft>
        <a:buChar char="»"/>
        <a:defRPr sz="2000">
          <a:solidFill>
            <a:schemeClr val="tx1"/>
          </a:solidFill>
          <a:latin typeface="+mn-lt"/>
        </a:defRPr>
      </a:lvl7pPr>
      <a:lvl8pPr marL="3429000" indent="-228600" algn="l" rtl="0" fontAlgn="base">
        <a:spcBef>
          <a:spcPct val="20000"/>
        </a:spcBef>
        <a:spcAft>
          <a:spcPct val="0"/>
        </a:spcAft>
        <a:buChar char="»"/>
        <a:defRPr sz="2000">
          <a:solidFill>
            <a:schemeClr val="tx1"/>
          </a:solidFill>
          <a:latin typeface="+mn-lt"/>
        </a:defRPr>
      </a:lvl8pPr>
      <a:lvl9pPr marL="3886200" indent="-22860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1FF7CA09-8ECA-42AB-90EF-77C3B708C695}"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87" r:id="rId1"/>
    <p:sldLayoutId id="2147483688" r:id="rId2"/>
    <p:sldLayoutId id="2147483689" r:id="rId3"/>
    <p:sldLayoutId id="2147483690" r:id="rId4"/>
    <p:sldLayoutId id="2147483691" r:id="rId5"/>
    <p:sldLayoutId id="2147483692" r:id="rId6"/>
    <p:sldLayoutId id="2147483693" r:id="rId7"/>
    <p:sldLayoutId id="2147483694" r:id="rId8"/>
    <p:sldLayoutId id="2147483695" r:id="rId9"/>
    <p:sldLayoutId id="2147483696" r:id="rId10"/>
    <p:sldLayoutId id="2147483697"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146" name="Title Placeholder 1"/>
          <p:cNvSpPr>
            <a:spLocks noGrp="1"/>
          </p:cNvSpPr>
          <p:nvPr>
            <p:ph type="title"/>
          </p:nvPr>
        </p:nvSpPr>
        <p:spPr bwMode="auto">
          <a:xfrm>
            <a:off x="457200" y="274638"/>
            <a:ext cx="82296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6147" name="Text Placeholder 2"/>
          <p:cNvSpPr>
            <a:spLocks noGrp="1"/>
          </p:cNvSpPr>
          <p:nvPr>
            <p:ph type="body" idx="1"/>
          </p:nvPr>
        </p:nvSpPr>
        <p:spPr bwMode="auto">
          <a:xfrm>
            <a:off x="457200" y="1600200"/>
            <a:ext cx="82296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fontAlgn="auto">
              <a:spcBef>
                <a:spcPts val="0"/>
              </a:spcBef>
              <a:spcAft>
                <a:spcPts val="0"/>
              </a:spcAft>
              <a:defRPr sz="1200">
                <a:solidFill>
                  <a:prstClr val="black">
                    <a:tint val="75000"/>
                  </a:prstClr>
                </a:solidFill>
                <a:latin typeface="Calibri"/>
              </a:defRPr>
            </a:lvl1pPr>
          </a:lstStyle>
          <a:p>
            <a:pPr>
              <a:defRPr/>
            </a:pPr>
            <a:r>
              <a:rPr lang="en-US"/>
              <a:t>23/05/2014</a:t>
            </a:r>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fontAlgn="auto">
              <a:spcBef>
                <a:spcPts val="0"/>
              </a:spcBef>
              <a:spcAft>
                <a:spcPts val="0"/>
              </a:spcAft>
              <a:defRPr sz="1200">
                <a:solidFill>
                  <a:prstClr val="black">
                    <a:tint val="75000"/>
                  </a:prstClr>
                </a:solidFill>
                <a:latin typeface="Calibri"/>
              </a:defRPr>
            </a:lvl1pPr>
          </a:lstStyle>
          <a:p>
            <a:pPr>
              <a:defRPr/>
            </a:pPr>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fontAlgn="auto">
              <a:spcBef>
                <a:spcPts val="0"/>
              </a:spcBef>
              <a:spcAft>
                <a:spcPts val="0"/>
              </a:spcAft>
              <a:defRPr sz="1200">
                <a:solidFill>
                  <a:prstClr val="black">
                    <a:tint val="75000"/>
                  </a:prstClr>
                </a:solidFill>
                <a:latin typeface="Calibri"/>
              </a:defRPr>
            </a:lvl1pPr>
          </a:lstStyle>
          <a:p>
            <a:pPr>
              <a:defRPr/>
            </a:pPr>
            <a:fld id="{8CAF99D5-5A35-4A73-8D8A-A3AEA8B33DDD}"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699" r:id="rId1"/>
    <p:sldLayoutId id="2147483700" r:id="rId2"/>
    <p:sldLayoutId id="2147483701" r:id="rId3"/>
    <p:sldLayoutId id="2147483702" r:id="rId4"/>
    <p:sldLayoutId id="2147483703" r:id="rId5"/>
    <p:sldLayoutId id="2147483704" r:id="rId6"/>
    <p:sldLayoutId id="2147483705" r:id="rId7"/>
    <p:sldLayoutId id="2147483706" r:id="rId8"/>
    <p:sldLayoutId id="2147483707" r:id="rId9"/>
    <p:sldLayoutId id="2147483708" r:id="rId10"/>
    <p:sldLayoutId id="2147483709" r:id="rId11"/>
  </p:sldLayoutIdLst>
  <p:hf hdr="0" ftr="0"/>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pitchFamily="34"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pitchFamily="34"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pitchFamily="34"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42.xml"/><Relationship Id="rId5" Type="http://schemas.openxmlformats.org/officeDocument/2006/relationships/image" Target="../media/image3.jpe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3.xml"/><Relationship Id="rId1" Type="http://schemas.openxmlformats.org/officeDocument/2006/relationships/slideLayout" Target="../slideLayouts/slideLayout42.xml"/><Relationship Id="rId4" Type="http://schemas.openxmlformats.org/officeDocument/2006/relationships/image" Target="../media/image3.jpeg"/></Relationships>
</file>

<file path=ppt/slides/_rels/slide4.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1.png"/><Relationship Id="rId7" Type="http://schemas.openxmlformats.org/officeDocument/2006/relationships/image" Target="../media/image7.jpeg"/><Relationship Id="rId2" Type="http://schemas.openxmlformats.org/officeDocument/2006/relationships/notesSlide" Target="../notesSlides/notesSlide4.xml"/><Relationship Id="rId1" Type="http://schemas.openxmlformats.org/officeDocument/2006/relationships/slideLayout" Target="../slideLayouts/slideLayout31.xml"/><Relationship Id="rId6" Type="http://schemas.openxmlformats.org/officeDocument/2006/relationships/image" Target="../media/image6.png"/><Relationship Id="rId5" Type="http://schemas.openxmlformats.org/officeDocument/2006/relationships/image" Target="../media/image5.jpeg"/><Relationship Id="rId4" Type="http://schemas.openxmlformats.org/officeDocument/2006/relationships/image" Target="../media/image4.jpeg"/><Relationship Id="rId9" Type="http://schemas.openxmlformats.org/officeDocument/2006/relationships/image" Target="../media/image3.jpeg"/></Relationships>
</file>

<file path=ppt/slides/_rels/slide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5.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6.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8.xml"/><Relationship Id="rId1" Type="http://schemas.openxmlformats.org/officeDocument/2006/relationships/slideLayout" Target="../slideLayouts/slideLayout7.xml"/><Relationship Id="rId5" Type="http://schemas.openxmlformats.org/officeDocument/2006/relationships/image" Target="../media/image3.jpeg"/><Relationship Id="rId4" Type="http://schemas.openxmlformats.org/officeDocument/2006/relationships/image" Target="../media/image10.png"/></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9.xml"/><Relationship Id="rId1" Type="http://schemas.openxmlformats.org/officeDocument/2006/relationships/slideLayout" Target="../slideLayouts/slideLayout7.xml"/><Relationship Id="rId5" Type="http://schemas.openxmlformats.org/officeDocument/2006/relationships/image" Target="../media/image11.jpeg"/><Relationship Id="rId4" Type="http://schemas.openxmlformats.org/officeDocument/2006/relationships/image" Target="../media/image3.jpeg"/></Relationships>
</file>

<file path=ppt/slides/_rels/slide1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0.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2.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2.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3.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1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4.xml"/><Relationship Id="rId1" Type="http://schemas.openxmlformats.org/officeDocument/2006/relationships/slideLayout" Target="../slideLayouts/slideLayout7.xml"/><Relationship Id="rId6" Type="http://schemas.openxmlformats.org/officeDocument/2006/relationships/image" Target="../media/image13.png"/><Relationship Id="rId5" Type="http://schemas.openxmlformats.org/officeDocument/2006/relationships/image" Target="../media/image12.jpeg"/><Relationship Id="rId4" Type="http://schemas.openxmlformats.org/officeDocument/2006/relationships/image" Target="../media/image3.jpeg"/></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5.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6.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6.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7.xml"/><Relationship Id="rId1" Type="http://schemas.openxmlformats.org/officeDocument/2006/relationships/slideLayout" Target="../slideLayouts/slideLayout7.xml"/><Relationship Id="rId5" Type="http://schemas.openxmlformats.org/officeDocument/2006/relationships/image" Target="../media/image14.png"/><Relationship Id="rId4" Type="http://schemas.openxmlformats.org/officeDocument/2006/relationships/image" Target="../media/image3.jpeg"/></Relationships>
</file>

<file path=ppt/slides/_rels/slide1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8.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1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9.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0.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0.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1.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2.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3.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3.xml"/><Relationship Id="rId1" Type="http://schemas.openxmlformats.org/officeDocument/2006/relationships/slideLayout" Target="../slideLayouts/slideLayout7.xml"/><Relationship Id="rId6" Type="http://schemas.openxmlformats.org/officeDocument/2006/relationships/image" Target="../media/image3.jpeg"/><Relationship Id="rId5" Type="http://schemas.openxmlformats.org/officeDocument/2006/relationships/image" Target="../media/image16.jpeg"/><Relationship Id="rId4" Type="http://schemas.openxmlformats.org/officeDocument/2006/relationships/image" Target="../media/image15.png"/></Relationships>
</file>

<file path=ppt/slides/_rels/slide24.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4.xml"/><Relationship Id="rId1" Type="http://schemas.openxmlformats.org/officeDocument/2006/relationships/slideLayout" Target="../slideLayouts/slideLayout7.xml"/><Relationship Id="rId4" Type="http://schemas.openxmlformats.org/officeDocument/2006/relationships/image" Target="../media/image3.jpeg"/></Relationships>
</file>

<file path=ppt/slides/_rels/slide25.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25.xml"/><Relationship Id="rId1" Type="http://schemas.openxmlformats.org/officeDocument/2006/relationships/slideLayout" Target="../slideLayouts/slideLayout12.xml"/><Relationship Id="rId6" Type="http://schemas.openxmlformats.org/officeDocument/2006/relationships/image" Target="../media/image8.png"/><Relationship Id="rId5" Type="http://schemas.openxmlformats.org/officeDocument/2006/relationships/image" Target="../media/image1.png"/><Relationship Id="rId4" Type="http://schemas.openxmlformats.org/officeDocument/2006/relationships/image" Target="../media/image3.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7"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a:solidFill>
                  <a:srgbClr val="FFFFFF"/>
                </a:solidFill>
                <a:latin typeface="Times New Roman" pitchFamily="18" charset="0"/>
                <a:cs typeface="Times New Roman" pitchFamily="18" charset="0"/>
              </a:rPr>
              <a:t>CHƯƠNG TRÌNH KHỞI ĐỘNG</a:t>
            </a:r>
            <a:endParaRPr lang="en-US" sz="3000" b="1">
              <a:solidFill>
                <a:srgbClr val="FFFFFF"/>
              </a:solidFill>
              <a:latin typeface="Times New Roman" pitchFamily="18" charset="0"/>
              <a:cs typeface="Times New Roman" pitchFamily="18" charset="0"/>
            </a:endParaRPr>
          </a:p>
        </p:txBody>
      </p:sp>
      <p:grpSp>
        <p:nvGrpSpPr>
          <p:cNvPr id="2" name="Group 19"/>
          <p:cNvGrpSpPr>
            <a:grpSpLocks/>
          </p:cNvGrpSpPr>
          <p:nvPr/>
        </p:nvGrpSpPr>
        <p:grpSpPr bwMode="auto">
          <a:xfrm>
            <a:off x="0" y="0"/>
            <a:ext cx="9144000" cy="1197352"/>
            <a:chOff x="0" y="0"/>
            <a:chExt cx="9144000" cy="1197352"/>
          </a:xfrm>
        </p:grpSpPr>
        <p:pic>
          <p:nvPicPr>
            <p:cNvPr id="36876"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687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36878" name="TextBox 1"/>
            <p:cNvSpPr txBox="1">
              <a:spLocks noChangeArrowheads="1"/>
            </p:cNvSpPr>
            <p:nvPr/>
          </p:nvSpPr>
          <p:spPr bwMode="auto">
            <a:xfrm>
              <a:off x="611762" y="304800"/>
              <a:ext cx="7891816" cy="892552"/>
            </a:xfrm>
            <a:prstGeom prst="rect">
              <a:avLst/>
            </a:prstGeom>
            <a:solidFill>
              <a:srgbClr val="00206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wrap="square">
              <a:spAutoFit/>
            </a:bodyPr>
            <a:lstStyle/>
            <a:p>
              <a:pPr algn="ctr" fontAlgn="base">
                <a:spcBef>
                  <a:spcPct val="0"/>
                </a:spcBef>
                <a:spcAft>
                  <a:spcPct val="0"/>
                </a:spcAft>
              </a:pPr>
              <a:r>
                <a:rPr lang="vi-VN" sz="2400" b="1" dirty="0">
                  <a:solidFill>
                    <a:srgbClr val="FFFFFF"/>
                  </a:solidFill>
                  <a:latin typeface="Times New Roman" pitchFamily="18" charset="0"/>
                  <a:cs typeface="Times New Roman" pitchFamily="18" charset="0"/>
                </a:rPr>
                <a:t>TRƯỜNG CAO ĐẲNG</a:t>
              </a:r>
              <a:r>
                <a:rPr lang="en-US" sz="2400" b="1" dirty="0">
                  <a:solidFill>
                    <a:srgbClr val="FFFFFF"/>
                  </a:solidFill>
                  <a:latin typeface="Times New Roman" pitchFamily="18" charset="0"/>
                  <a:cs typeface="Times New Roman" pitchFamily="18" charset="0"/>
                </a:rPr>
                <a:t> </a:t>
              </a:r>
              <a:r>
                <a:rPr lang="vi-VN" sz="2400" b="1" dirty="0">
                  <a:solidFill>
                    <a:srgbClr val="FFFFFF"/>
                  </a:solidFill>
                  <a:latin typeface="Times New Roman" pitchFamily="18" charset="0"/>
                  <a:cs typeface="Times New Roman" pitchFamily="18" charset="0"/>
                </a:rPr>
                <a:t>LÝ TỰ TRỌNG TP.HCM</a:t>
              </a:r>
              <a:endParaRPr lang="en-US" sz="2400" b="1" dirty="0">
                <a:solidFill>
                  <a:srgbClr val="FFFFFF"/>
                </a:solidFill>
                <a:latin typeface="Times New Roman" pitchFamily="18" charset="0"/>
                <a:cs typeface="Times New Roman" pitchFamily="18" charset="0"/>
              </a:endParaRPr>
            </a:p>
            <a:p>
              <a:pPr algn="ctr" fontAlgn="base">
                <a:spcBef>
                  <a:spcPct val="0"/>
                </a:spcBef>
                <a:spcAft>
                  <a:spcPct val="0"/>
                </a:spcAft>
              </a:pPr>
              <a:r>
                <a:rPr lang="en-US" sz="2600" b="1" dirty="0">
                  <a:solidFill>
                    <a:srgbClr val="FFFFFF"/>
                  </a:solidFill>
                  <a:latin typeface="Times New Roman" pitchFamily="18" charset="0"/>
                  <a:cs typeface="Times New Roman" pitchFamily="18" charset="0"/>
                </a:rPr>
                <a:t>KHOA </a:t>
              </a:r>
              <a:r>
                <a:rPr lang="en-US" sz="2600" b="1" dirty="0" err="1">
                  <a:solidFill>
                    <a:srgbClr val="FFFFFF"/>
                  </a:solidFill>
                  <a:latin typeface="Times New Roman" pitchFamily="18" charset="0"/>
                  <a:cs typeface="Times New Roman" pitchFamily="18" charset="0"/>
                </a:rPr>
                <a:t>KHOA</a:t>
              </a:r>
              <a:r>
                <a:rPr lang="en-US" sz="2600" b="1" dirty="0">
                  <a:solidFill>
                    <a:srgbClr val="FFFFFF"/>
                  </a:solidFill>
                  <a:latin typeface="Times New Roman" pitchFamily="18" charset="0"/>
                  <a:cs typeface="Times New Roman" pitchFamily="18" charset="0"/>
                </a:rPr>
                <a:t> HỌC CƠ BẢN</a:t>
              </a:r>
              <a:r>
                <a:rPr lang="en-US" sz="2800" b="1" dirty="0">
                  <a:solidFill>
                    <a:srgbClr val="FFFFFF"/>
                  </a:solidFill>
                  <a:latin typeface="Times New Roman" pitchFamily="18" charset="0"/>
                  <a:cs typeface="Times New Roman" pitchFamily="18" charset="0"/>
                </a:rPr>
                <a:t> </a:t>
              </a:r>
            </a:p>
          </p:txBody>
        </p:sp>
        <p:sp>
          <p:nvSpPr>
            <p:cNvPr id="15" name="Rounded Rectangle 14"/>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17" name="Rounded Rectangle 16"/>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pic>
        <p:nvPicPr>
          <p:cNvPr id="5" name="Picture 4">
            <a:extLst>
              <a:ext uri="{FF2B5EF4-FFF2-40B4-BE49-F238E27FC236}">
                <a16:creationId xmlns:a16="http://schemas.microsoft.com/office/drawing/2014/main" id="{74813C29-89E1-4114-9D79-7059DA1FC9AC}"/>
              </a:ext>
            </a:extLst>
          </p:cNvPr>
          <p:cNvPicPr>
            <a:picLocks noChangeAspect="1"/>
          </p:cNvPicPr>
          <p:nvPr/>
        </p:nvPicPr>
        <p:blipFill rotWithShape="1">
          <a:blip r:embed="rId4"/>
          <a:srcRect l="4858" t="10047" r="6061" b="14360"/>
          <a:stretch/>
        </p:blipFill>
        <p:spPr>
          <a:xfrm>
            <a:off x="2362200" y="1500717"/>
            <a:ext cx="4191000" cy="1166283"/>
          </a:xfrm>
          <a:prstGeom prst="rect">
            <a:avLst/>
          </a:prstGeom>
        </p:spPr>
      </p:pic>
      <p:sp>
        <p:nvSpPr>
          <p:cNvPr id="29" name="TextBox 3">
            <a:extLst>
              <a:ext uri="{FF2B5EF4-FFF2-40B4-BE49-F238E27FC236}">
                <a16:creationId xmlns:a16="http://schemas.microsoft.com/office/drawing/2014/main" id="{ACBEF02D-A005-41F5-AA1F-2CF9CFD85482}"/>
              </a:ext>
            </a:extLst>
          </p:cNvPr>
          <p:cNvSpPr txBox="1">
            <a:spLocks noChangeArrowheads="1"/>
          </p:cNvSpPr>
          <p:nvPr/>
        </p:nvSpPr>
        <p:spPr bwMode="auto">
          <a:xfrm>
            <a:off x="381000" y="2990850"/>
            <a:ext cx="8382000" cy="20621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00" b="1" dirty="0">
                <a:solidFill>
                  <a:srgbClr val="002060"/>
                </a:solidFill>
                <a:latin typeface="Times New Roman" panose="02020603050405020304" pitchFamily="18" charset="0"/>
                <a:cs typeface="Times New Roman" panose="02020603050405020304" pitchFamily="18" charset="0"/>
              </a:rPr>
              <a:t>HỌC PHẦN</a:t>
            </a:r>
          </a:p>
          <a:p>
            <a:pPr algn="ctr" eaLnBrk="1" hangingPunct="1"/>
            <a:r>
              <a:rPr lang="en-US" altLang="en-US" sz="4400" b="1" dirty="0">
                <a:solidFill>
                  <a:srgbClr val="008000"/>
                </a:solidFill>
                <a:latin typeface="Times New Roman" panose="02020603050405020304" pitchFamily="18" charset="0"/>
                <a:cs typeface="Times New Roman" panose="02020603050405020304" pitchFamily="18" charset="0"/>
              </a:rPr>
              <a:t>HÓA HỌC </a:t>
            </a:r>
            <a:r>
              <a:rPr lang="en-US" altLang="en-US" sz="4400" b="1" dirty="0" smtClean="0">
                <a:solidFill>
                  <a:srgbClr val="008000"/>
                </a:solidFill>
                <a:latin typeface="Times New Roman" panose="02020603050405020304" pitchFamily="18" charset="0"/>
                <a:cs typeface="Times New Roman" panose="02020603050405020304" pitchFamily="18" charset="0"/>
              </a:rPr>
              <a:t>4</a:t>
            </a:r>
            <a:endParaRPr lang="en-US" altLang="en-US" sz="4400" b="1" dirty="0">
              <a:solidFill>
                <a:srgbClr val="008000"/>
              </a:solidFill>
              <a:latin typeface="Times New Roman" panose="02020603050405020304" pitchFamily="18" charset="0"/>
              <a:cs typeface="Times New Roman" panose="02020603050405020304" pitchFamily="18" charset="0"/>
            </a:endParaRPr>
          </a:p>
          <a:p>
            <a:pPr algn="ctr" eaLnBrk="1" hangingPunct="1"/>
            <a:endParaRPr lang="en-US" altLang="en-US" sz="2800" dirty="0">
              <a:solidFill>
                <a:srgbClr val="FF0000"/>
              </a:solidFill>
              <a:latin typeface="Times New Roman" panose="02020603050405020304" pitchFamily="18" charset="0"/>
              <a:cs typeface="Times New Roman" panose="02020603050405020304" pitchFamily="18" charset="0"/>
            </a:endParaRPr>
          </a:p>
          <a:p>
            <a:pPr algn="ctr" eaLnBrk="1" hangingPunct="1"/>
            <a:r>
              <a:rPr lang="en-US" altLang="en-US" sz="2800" b="1" dirty="0">
                <a:solidFill>
                  <a:srgbClr val="FF0000"/>
                </a:solidFill>
                <a:latin typeface="Times New Roman" panose="02020603050405020304" pitchFamily="18" charset="0"/>
                <a:cs typeface="Times New Roman" panose="02020603050405020304" pitchFamily="18" charset="0"/>
              </a:rPr>
              <a:t>BẬC ĐÀO TẠO: TRUNG CẤP NGHỀ</a:t>
            </a:r>
          </a:p>
        </p:txBody>
      </p:sp>
      <p:sp>
        <p:nvSpPr>
          <p:cNvPr id="30" name="TextBox 4">
            <a:extLst>
              <a:ext uri="{FF2B5EF4-FFF2-40B4-BE49-F238E27FC236}">
                <a16:creationId xmlns:a16="http://schemas.microsoft.com/office/drawing/2014/main" id="{C1DEC496-B31C-4B96-BFC4-686869BAC738}"/>
              </a:ext>
            </a:extLst>
          </p:cNvPr>
          <p:cNvSpPr txBox="1">
            <a:spLocks noChangeArrowheads="1"/>
          </p:cNvSpPr>
          <p:nvPr/>
        </p:nvSpPr>
        <p:spPr bwMode="auto">
          <a:xfrm>
            <a:off x="1828800" y="5105400"/>
            <a:ext cx="57150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defRPr>
                <a:solidFill>
                  <a:schemeClr val="tx1"/>
                </a:solidFill>
                <a:latin typeface="Arial" panose="020B0604020202020204" pitchFamily="34" charset="0"/>
                <a:cs typeface="Arial" panose="020B0604020202020204" pitchFamily="34" charset="0"/>
              </a:defRPr>
            </a:lvl1pPr>
            <a:lvl2pPr marL="742950" indent="-285750" eaLnBrk="0" hangingPunct="0">
              <a:defRPr>
                <a:solidFill>
                  <a:schemeClr val="tx1"/>
                </a:solidFill>
                <a:latin typeface="Arial" panose="020B0604020202020204" pitchFamily="34" charset="0"/>
                <a:cs typeface="Arial" panose="020B0604020202020204" pitchFamily="34" charset="0"/>
              </a:defRPr>
            </a:lvl2pPr>
            <a:lvl3pPr marL="1143000" indent="-228600" eaLnBrk="0" hangingPunct="0">
              <a:defRPr>
                <a:solidFill>
                  <a:schemeClr val="tx1"/>
                </a:solidFill>
                <a:latin typeface="Arial" panose="020B0604020202020204" pitchFamily="34" charset="0"/>
                <a:cs typeface="Arial" panose="020B0604020202020204" pitchFamily="34" charset="0"/>
              </a:defRPr>
            </a:lvl3pPr>
            <a:lvl4pPr marL="1600200" indent="-228600" eaLnBrk="0" hangingPunct="0">
              <a:defRPr>
                <a:solidFill>
                  <a:schemeClr val="tx1"/>
                </a:solidFill>
                <a:latin typeface="Arial" panose="020B0604020202020204" pitchFamily="34" charset="0"/>
                <a:cs typeface="Arial" panose="020B0604020202020204" pitchFamily="34" charset="0"/>
              </a:defRPr>
            </a:lvl4pPr>
            <a:lvl5pPr marL="2057400" indent="-228600" eaLnBrk="0" hangingPunct="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800" dirty="0" err="1">
                <a:solidFill>
                  <a:srgbClr val="1909E5"/>
                </a:solidFill>
                <a:latin typeface="Times New Roman" panose="02020603050405020304" pitchFamily="18" charset="0"/>
                <a:cs typeface="Times New Roman" panose="02020603050405020304" pitchFamily="18" charset="0"/>
              </a:rPr>
              <a:t>Giảng</a:t>
            </a:r>
            <a:r>
              <a:rPr lang="en-US" altLang="en-US" sz="2800" dirty="0">
                <a:solidFill>
                  <a:srgbClr val="1909E5"/>
                </a:solidFill>
                <a:latin typeface="Times New Roman" panose="02020603050405020304" pitchFamily="18" charset="0"/>
                <a:cs typeface="Times New Roman" panose="02020603050405020304" pitchFamily="18" charset="0"/>
              </a:rPr>
              <a:t> </a:t>
            </a:r>
            <a:r>
              <a:rPr lang="en-US" altLang="en-US" sz="2800" dirty="0" err="1">
                <a:solidFill>
                  <a:srgbClr val="1909E5"/>
                </a:solidFill>
                <a:latin typeface="Times New Roman" panose="02020603050405020304" pitchFamily="18" charset="0"/>
                <a:cs typeface="Times New Roman" panose="02020603050405020304" pitchFamily="18" charset="0"/>
              </a:rPr>
              <a:t>viên</a:t>
            </a:r>
            <a:r>
              <a:rPr lang="en-US" altLang="en-US" sz="2800" dirty="0">
                <a:solidFill>
                  <a:srgbClr val="1909E5"/>
                </a:solidFill>
                <a:latin typeface="Times New Roman" panose="02020603050405020304" pitchFamily="18" charset="0"/>
                <a:cs typeface="Times New Roman" panose="02020603050405020304" pitchFamily="18" charset="0"/>
              </a:rPr>
              <a:t>: </a:t>
            </a:r>
            <a:r>
              <a:rPr lang="en-US" altLang="en-US" sz="2800" b="1" dirty="0" err="1">
                <a:solidFill>
                  <a:srgbClr val="1909E5"/>
                </a:solidFill>
                <a:latin typeface="Times New Roman" panose="02020603050405020304" pitchFamily="18" charset="0"/>
                <a:cs typeface="Times New Roman" panose="02020603050405020304" pitchFamily="18" charset="0"/>
              </a:rPr>
              <a:t>ThS</a:t>
            </a:r>
            <a:r>
              <a:rPr lang="en-US" altLang="en-US" sz="2800" b="1" dirty="0">
                <a:solidFill>
                  <a:srgbClr val="1909E5"/>
                </a:solidFill>
                <a:latin typeface="Times New Roman" panose="02020603050405020304" pitchFamily="18" charset="0"/>
                <a:cs typeface="Times New Roman" panose="02020603050405020304" pitchFamily="18" charset="0"/>
              </a:rPr>
              <a:t>. LÊ VĂN </a:t>
            </a:r>
            <a:r>
              <a:rPr lang="en-US" altLang="en-US" sz="2800" b="1" dirty="0" smtClean="0">
                <a:solidFill>
                  <a:srgbClr val="1909E5"/>
                </a:solidFill>
                <a:latin typeface="Times New Roman" panose="02020603050405020304" pitchFamily="18" charset="0"/>
                <a:cs typeface="Times New Roman" panose="02020603050405020304" pitchFamily="18" charset="0"/>
              </a:rPr>
              <a:t>BÌNH</a:t>
            </a:r>
            <a:endParaRPr lang="en-US" altLang="en-US" sz="2800" b="1" dirty="0">
              <a:solidFill>
                <a:srgbClr val="1909E5"/>
              </a:solidFill>
              <a:latin typeface="Times New Roman" panose="02020603050405020304" pitchFamily="18" charset="0"/>
              <a:cs typeface="Times New Roman" panose="02020603050405020304" pitchFamily="18" charset="0"/>
            </a:endParaRPr>
          </a:p>
          <a:p>
            <a:pPr eaLnBrk="1" hangingPunct="1"/>
            <a:r>
              <a:rPr lang="en-US" altLang="en-US" sz="2800" dirty="0">
                <a:solidFill>
                  <a:srgbClr val="0C0C92"/>
                </a:solidFill>
                <a:latin typeface="Times New Roman" panose="02020603050405020304" pitchFamily="18" charset="0"/>
                <a:cs typeface="Times New Roman" panose="02020603050405020304" pitchFamily="18" charset="0"/>
              </a:rPr>
              <a:t>Mail: </a:t>
            </a:r>
            <a:r>
              <a:rPr lang="en-US" altLang="en-US" sz="2800" dirty="0" smtClean="0">
                <a:solidFill>
                  <a:srgbClr val="0C0C92"/>
                </a:solidFill>
                <a:latin typeface="Times New Roman" panose="02020603050405020304" pitchFamily="18" charset="0"/>
                <a:cs typeface="Times New Roman" panose="02020603050405020304" pitchFamily="18" charset="0"/>
              </a:rPr>
              <a:t>binhvanle2307@gmail.com</a:t>
            </a:r>
            <a:endParaRPr lang="en-US" altLang="en-US" sz="2800" dirty="0">
              <a:solidFill>
                <a:srgbClr val="0C0C92"/>
              </a:solidFill>
              <a:latin typeface="Times New Roman" panose="02020603050405020304" pitchFamily="18" charset="0"/>
              <a:cs typeface="Times New Roman" panose="02020603050405020304" pitchFamily="18" charset="0"/>
            </a:endParaRPr>
          </a:p>
          <a:p>
            <a:pPr eaLnBrk="1" hangingPunct="1"/>
            <a:endParaRPr lang="en-US" altLang="en-US" sz="2800" b="1" dirty="0">
              <a:solidFill>
                <a:srgbClr val="1909E5"/>
              </a:solidFill>
              <a:latin typeface="Times New Roman" panose="02020603050405020304" pitchFamily="18" charset="0"/>
              <a:cs typeface="Times New Roman" panose="02020603050405020304" pitchFamily="18" charset="0"/>
            </a:endParaRPr>
          </a:p>
        </p:txBody>
      </p:sp>
      <p:pic>
        <p:nvPicPr>
          <p:cNvPr id="31" name="Picture 27" descr="Hoja Carta2">
            <a:extLst>
              <a:ext uri="{FF2B5EF4-FFF2-40B4-BE49-F238E27FC236}">
                <a16:creationId xmlns:a16="http://schemas.microsoft.com/office/drawing/2014/main" id="{197C41FE-0B69-45D9-8BDA-D6C1DEF0027F}"/>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3" name="Rectangle 32">
            <a:extLst>
              <a:ext uri="{FF2B5EF4-FFF2-40B4-BE49-F238E27FC236}">
                <a16:creationId xmlns:a16="http://schemas.microsoft.com/office/drawing/2014/main" id="{2FF4DE44-506B-4376-AFCD-BCC7E80CB58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cut/>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NỘI QUY LỚP HỌC TRỰC TUYẾN</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 name="TextBox 1"/>
          <p:cNvSpPr txBox="1"/>
          <p:nvPr/>
        </p:nvSpPr>
        <p:spPr>
          <a:xfrm>
            <a:off x="177800" y="1747659"/>
            <a:ext cx="8813800" cy="3662541"/>
          </a:xfrm>
          <a:prstGeom prst="rect">
            <a:avLst/>
          </a:prstGeom>
          <a:noFill/>
        </p:spPr>
        <p:txBody>
          <a:bodyPr wrap="square" rtlCol="0">
            <a:spAutoFit/>
          </a:bodyPr>
          <a:lstStyle/>
          <a:p>
            <a:pPr algn="just"/>
            <a:r>
              <a:rPr lang="en-US" sz="2800" b="1" dirty="0" smtClean="0">
                <a:solidFill>
                  <a:srgbClr val="002060"/>
                </a:solidFill>
                <a:latin typeface="Times New Roman" panose="02020603050405020304" pitchFamily="18" charset="0"/>
                <a:cs typeface="Times New Roman" panose="02020603050405020304" pitchFamily="18" charset="0"/>
              </a:rPr>
              <a:t>1. </a:t>
            </a:r>
            <a:r>
              <a:rPr lang="en-US" sz="2800" dirty="0" err="1" smtClean="0">
                <a:solidFill>
                  <a:srgbClr val="002060"/>
                </a:solidFill>
                <a:latin typeface="Times New Roman" panose="02020603050405020304" pitchFamily="18" charset="0"/>
                <a:cs typeface="Times New Roman" panose="02020603050405020304" pitchFamily="18" charset="0"/>
              </a:rPr>
              <a:t>Chuẩn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bị</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liệu</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vở</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đồ</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dùng</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trước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bắt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đầu</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2. </a:t>
            </a:r>
            <a:r>
              <a:rPr lang="en-US" sz="2800" dirty="0" err="1" smtClean="0">
                <a:solidFill>
                  <a:srgbClr val="002060"/>
                </a:solidFill>
                <a:latin typeface="Times New Roman" panose="02020603050405020304" pitchFamily="18" charset="0"/>
                <a:cs typeface="Times New Roman" panose="02020603050405020304" pitchFamily="18" charset="0"/>
              </a:rPr>
              <a:t>Chủ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động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tìm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hiểu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kiến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thức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quan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chuẩn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bị</a:t>
            </a:r>
            <a:r>
              <a:rPr lang="en-US" sz="2800" dirty="0" smtClean="0">
                <a:solidFill>
                  <a:srgbClr val="002060"/>
                </a:solidFill>
                <a:latin typeface="Times New Roman" panose="02020603050405020304" pitchFamily="18" charset="0"/>
                <a:cs typeface="Times New Roman" panose="02020603050405020304" pitchFamily="18" charset="0"/>
              </a:rPr>
              <a:t> các </a:t>
            </a:r>
            <a:r>
              <a:rPr lang="en-US" sz="2800" dirty="0" err="1" smtClean="0">
                <a:solidFill>
                  <a:srgbClr val="002060"/>
                </a:solidFill>
                <a:latin typeface="Times New Roman" panose="02020603050405020304" pitchFamily="18" charset="0"/>
                <a:cs typeface="Times New Roman" panose="02020603050405020304" pitchFamily="18" charset="0"/>
              </a:rPr>
              <a:t>nội</a:t>
            </a:r>
            <a:r>
              <a:rPr lang="en-US" sz="2800" dirty="0" smtClean="0">
                <a:solidFill>
                  <a:srgbClr val="002060"/>
                </a:solidFill>
                <a:latin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cs typeface="Times New Roman" panose="02020603050405020304" pitchFamily="18" charset="0"/>
              </a:rPr>
              <a:t>chưa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hiểu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để</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nhờ</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hướng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dẫn</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3. </a:t>
            </a:r>
            <a:r>
              <a:rPr lang="en-US" sz="2800" dirty="0" err="1" smtClean="0">
                <a:solidFill>
                  <a:srgbClr val="002060"/>
                </a:solidFill>
                <a:latin typeface="Times New Roman" panose="02020603050405020304" pitchFamily="18" charset="0"/>
                <a:cs typeface="Times New Roman" panose="02020603050405020304" pitchFamily="18" charset="0"/>
              </a:rPr>
              <a:t>Chủ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động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phòng</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trực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tuyến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trước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buổi</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bắt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ít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nhất</a:t>
            </a:r>
            <a:r>
              <a:rPr lang="en-US" sz="2800" dirty="0" smtClean="0">
                <a:solidFill>
                  <a:srgbClr val="002060"/>
                </a:solidFill>
                <a:latin typeface="Times New Roman" panose="02020603050405020304" pitchFamily="18" charset="0"/>
                <a:cs typeface="Times New Roman" panose="02020603050405020304" pitchFamily="18" charset="0"/>
              </a:rPr>
              <a:t> 5 </a:t>
            </a:r>
            <a:r>
              <a:rPr lang="en-US" sz="2800" dirty="0" err="1" smtClean="0">
                <a:solidFill>
                  <a:srgbClr val="002060"/>
                </a:solidFill>
                <a:latin typeface="Times New Roman" panose="02020603050405020304" pitchFamily="18" charset="0"/>
                <a:cs typeface="Times New Roman" panose="02020603050405020304" pitchFamily="18" charset="0"/>
              </a:rPr>
              <a:t>phút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để</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ổn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định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đường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truyền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Đổi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hiển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thị</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bằng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đủ</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của</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mình</a:t>
            </a:r>
            <a:r>
              <a:rPr lang="en-US" sz="2800" dirty="0" smtClean="0">
                <a:solidFill>
                  <a:srgbClr val="002060"/>
                </a:solidFill>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116056760"/>
      </p:ext>
    </p:extLst>
  </p:cSld>
  <p:clrMapOvr>
    <a:masterClrMapping/>
  </p:clrMapOvr>
  <p:transition advClick="0">
    <p:zoom/>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584775"/>
          </a:xfrm>
          <a:prstGeom prst="rect">
            <a:avLst/>
          </a:prstGeom>
          <a:solidFill>
            <a:srgbClr val="002060"/>
          </a:solidFill>
          <a:ln w="9525">
            <a:noFill/>
            <a:miter lim="800000"/>
            <a:headEnd/>
            <a:tailEnd/>
          </a:ln>
        </p:spPr>
        <p:txBody>
          <a:bodyPr wrap="square">
            <a:spAutoFit/>
          </a:bodyPr>
          <a:lstStyle/>
          <a:p>
            <a:pPr algn="ctr"/>
            <a:r>
              <a:rPr lang="en-US" sz="3200" b="1" dirty="0" smtClean="0">
                <a:solidFill>
                  <a:schemeClr val="bg1"/>
                </a:solidFill>
                <a:latin typeface="Times New Roman" pitchFamily="18" charset="0"/>
                <a:cs typeface="Times New Roman" pitchFamily="18" charset="0"/>
              </a:rPr>
              <a:t>NỘI QUY LỚP HỌC TRỰC TUYẾN</a:t>
            </a:r>
            <a:endParaRPr lang="en-US" sz="32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 name="TextBox 1"/>
          <p:cNvSpPr txBox="1"/>
          <p:nvPr/>
        </p:nvSpPr>
        <p:spPr>
          <a:xfrm>
            <a:off x="84160" y="1295400"/>
            <a:ext cx="8983640" cy="4801314"/>
          </a:xfrm>
          <a:prstGeom prst="rect">
            <a:avLst/>
          </a:prstGeom>
          <a:noFill/>
        </p:spPr>
        <p:txBody>
          <a:bodyPr wrap="square" rtlCol="0">
            <a:spAutoFit/>
          </a:bodyPr>
          <a:lstStyle/>
          <a:p>
            <a:pPr algn="just"/>
            <a:r>
              <a:rPr lang="en-US" sz="2800" b="1" dirty="0" smtClean="0">
                <a:solidFill>
                  <a:srgbClr val="002060"/>
                </a:solidFill>
                <a:latin typeface="Times New Roman" panose="02020603050405020304" pitchFamily="18" charset="0"/>
                <a:cs typeface="Times New Roman" panose="02020603050405020304" pitchFamily="18" charset="0"/>
              </a:rPr>
              <a:t>4. </a:t>
            </a:r>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quá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trình</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tắt</a:t>
            </a:r>
            <a:r>
              <a:rPr lang="en-US" sz="2800" dirty="0" smtClean="0">
                <a:solidFill>
                  <a:srgbClr val="002060"/>
                </a:solidFill>
                <a:latin typeface="Times New Roman" panose="02020603050405020304" pitchFamily="18" charset="0"/>
                <a:cs typeface="Times New Roman" panose="02020603050405020304" pitchFamily="18" charset="0"/>
              </a:rPr>
              <a:t> Mic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bật</a:t>
            </a:r>
            <a:r>
              <a:rPr lang="en-US" sz="2800" dirty="0" smtClean="0">
                <a:solidFill>
                  <a:srgbClr val="002060"/>
                </a:solidFill>
                <a:latin typeface="Times New Roman" panose="02020603050405020304" pitchFamily="18" charset="0"/>
                <a:cs typeface="Times New Roman" panose="02020603050405020304" pitchFamily="18" charset="0"/>
              </a:rPr>
              <a:t> Webcam </a:t>
            </a:r>
            <a:r>
              <a:rPr lang="en-US" sz="2800" dirty="0" err="1" smtClean="0">
                <a:solidFill>
                  <a:srgbClr val="002060"/>
                </a:solidFill>
                <a:latin typeface="Times New Roman" panose="02020603050405020304" pitchFamily="18" charset="0"/>
                <a:cs typeface="Times New Roman" panose="02020603050405020304" pitchFamily="18" charset="0"/>
              </a:rPr>
              <a:t>để</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theo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dõi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trao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đổi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tương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Chỉ</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bật</a:t>
            </a:r>
            <a:r>
              <a:rPr lang="en-US" sz="2800" dirty="0" smtClean="0">
                <a:solidFill>
                  <a:srgbClr val="002060"/>
                </a:solidFill>
                <a:latin typeface="Times New Roman" panose="02020603050405020304" pitchFamily="18" charset="0"/>
                <a:cs typeface="Times New Roman" panose="02020603050405020304" pitchFamily="18" charset="0"/>
              </a:rPr>
              <a:t> Mic </a:t>
            </a:r>
            <a:r>
              <a:rPr lang="en-US" sz="2800" dirty="0" err="1" smtClean="0">
                <a:solidFill>
                  <a:srgbClr val="002060"/>
                </a:solidFill>
                <a:latin typeface="Times New Roman" panose="02020603050405020304" pitchFamily="18" charset="0"/>
                <a:cs typeface="Times New Roman" panose="02020603050405020304" pitchFamily="18" charset="0"/>
              </a:rPr>
              <a:t>khi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chỉ</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định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phát</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biểu</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hoặc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có</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nội</a:t>
            </a:r>
            <a:r>
              <a:rPr lang="en-US" sz="2800" dirty="0" smtClean="0">
                <a:solidFill>
                  <a:srgbClr val="002060"/>
                </a:solidFill>
                <a:latin typeface="Times New Roman" panose="02020603050405020304" pitchFamily="18" charset="0"/>
                <a:cs typeface="Times New Roman" panose="02020603050405020304" pitchFamily="18" charset="0"/>
              </a:rPr>
              <a:t> dung </a:t>
            </a:r>
            <a:r>
              <a:rPr lang="en-US" sz="2800" dirty="0" err="1" smtClean="0">
                <a:solidFill>
                  <a:srgbClr val="002060"/>
                </a:solidFill>
                <a:latin typeface="Times New Roman" panose="02020603050405020304" pitchFamily="18" charset="0"/>
                <a:cs typeface="Times New Roman" panose="02020603050405020304" pitchFamily="18" charset="0"/>
              </a:rPr>
              <a:t>muốn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trao</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đổi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phản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hồi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với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thầy</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cô</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5.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tự</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giác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ghi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chép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làm </a:t>
            </a:r>
            <a:r>
              <a:rPr lang="en-US" sz="2800" dirty="0" err="1" smtClean="0">
                <a:solidFill>
                  <a:srgbClr val="002060"/>
                </a:solidFill>
                <a:latin typeface="Times New Roman" panose="02020603050405020304" pitchFamily="18" charset="0"/>
                <a:cs typeface="Times New Roman" panose="02020603050405020304" pitchFamily="18" charset="0"/>
              </a:rPr>
              <a:t>bài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tập</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nghiêm</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túc</a:t>
            </a:r>
            <a:r>
              <a:rPr lang="en-US" sz="2800" dirty="0" smtClean="0">
                <a:solidFill>
                  <a:srgbClr val="002060"/>
                </a:solidFill>
                <a:latin typeface="Times New Roman" panose="02020603050405020304" pitchFamily="18" charset="0"/>
                <a:cs typeface="Times New Roman" panose="02020603050405020304" pitchFamily="18" charset="0"/>
              </a:rPr>
              <a:t>.</a:t>
            </a: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6.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n</a:t>
            </a:r>
            <a:r>
              <a:rPr lang="vi-VN" sz="2800" dirty="0" smtClean="0">
                <a:solidFill>
                  <a:srgbClr val="002060"/>
                </a:solidFill>
                <a:latin typeface="Times New Roman" panose="02020603050405020304" pitchFamily="18" charset="0"/>
                <a:cs typeface="Times New Roman" panose="02020603050405020304" pitchFamily="18" charset="0"/>
              </a:rPr>
              <a:t>gồi </a:t>
            </a:r>
            <a:r>
              <a:rPr lang="vi-VN" sz="2800" dirty="0">
                <a:solidFill>
                  <a:srgbClr val="002060"/>
                </a:solidFill>
                <a:latin typeface="Times New Roman" panose="02020603050405020304" pitchFamily="18" charset="0"/>
                <a:cs typeface="Times New Roman" panose="02020603050405020304" pitchFamily="18" charset="0"/>
              </a:rPr>
              <a:t>học ngay ngắn và tập trung như khi học trên lớp, trang </a:t>
            </a:r>
            <a:r>
              <a:rPr lang="vi-VN" sz="2800" dirty="0" smtClean="0">
                <a:solidFill>
                  <a:srgbClr val="002060"/>
                </a:solidFill>
                <a:latin typeface="Times New Roman" panose="02020603050405020304" pitchFamily="18" charset="0"/>
                <a:cs typeface="Times New Roman" panose="02020603050405020304" pitchFamily="18" charset="0"/>
              </a:rPr>
              <a:t>phục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và</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lời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nói</a:t>
            </a:r>
            <a:r>
              <a:rPr lang="vi-VN" sz="2800" dirty="0" smtClean="0">
                <a:solidFill>
                  <a:srgbClr val="002060"/>
                </a:solidFill>
                <a:latin typeface="Times New Roman" panose="02020603050405020304" pitchFamily="18" charset="0"/>
                <a:cs typeface="Times New Roman" panose="02020603050405020304" pitchFamily="18" charset="0"/>
              </a:rPr>
              <a:t> </a:t>
            </a:r>
            <a:r>
              <a:rPr lang="vi-VN" sz="2800" dirty="0">
                <a:solidFill>
                  <a:srgbClr val="002060"/>
                </a:solidFill>
                <a:latin typeface="Times New Roman" panose="02020603050405020304" pitchFamily="18" charset="0"/>
                <a:cs typeface="Times New Roman" panose="02020603050405020304" pitchFamily="18" charset="0"/>
              </a:rPr>
              <a:t>lịch </a:t>
            </a:r>
            <a:r>
              <a:rPr lang="vi-VN" sz="2800" dirty="0" smtClean="0">
                <a:solidFill>
                  <a:srgbClr val="002060"/>
                </a:solidFill>
                <a:latin typeface="Times New Roman" panose="02020603050405020304" pitchFamily="18" charset="0"/>
                <a:cs typeface="Times New Roman" panose="02020603050405020304" pitchFamily="18" charset="0"/>
              </a:rPr>
              <a:t>sự.</a:t>
            </a:r>
            <a:endParaRPr lang="en-US" sz="2800" dirty="0" smtClean="0">
              <a:solidFill>
                <a:srgbClr val="002060"/>
              </a:solidFill>
              <a:latin typeface="Times New Roman" panose="02020603050405020304" pitchFamily="18" charset="0"/>
              <a:cs typeface="Times New Roman" panose="02020603050405020304" pitchFamily="18" charset="0"/>
            </a:endParaRPr>
          </a:p>
          <a:p>
            <a:pPr algn="just"/>
            <a:endParaRPr lang="en-US" dirty="0" smtClean="0">
              <a:solidFill>
                <a:srgbClr val="002060"/>
              </a:solidFill>
              <a:latin typeface="Times New Roman" panose="02020603050405020304" pitchFamily="18" charset="0"/>
              <a:cs typeface="Times New Roman" panose="02020603050405020304" pitchFamily="18" charset="0"/>
            </a:endParaRPr>
          </a:p>
          <a:p>
            <a:pPr algn="just"/>
            <a:r>
              <a:rPr lang="en-US" sz="2800" b="1" dirty="0" smtClean="0">
                <a:solidFill>
                  <a:srgbClr val="002060"/>
                </a:solidFill>
                <a:latin typeface="Times New Roman" panose="02020603050405020304" pitchFamily="18" charset="0"/>
                <a:cs typeface="Times New Roman" panose="02020603050405020304" pitchFamily="18" charset="0"/>
              </a:rPr>
              <a:t>7. </a:t>
            </a:r>
            <a:r>
              <a:rPr lang="en-US" sz="2800" dirty="0" err="1" smtClean="0">
                <a:solidFill>
                  <a:srgbClr val="002060"/>
                </a:solidFill>
                <a:latin typeface="Times New Roman" panose="02020603050405020304" pitchFamily="18" charset="0"/>
                <a:cs typeface="Times New Roman" panose="02020603050405020304" pitchFamily="18" charset="0"/>
              </a:rPr>
              <a:t>Sinh</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viên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nói</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chuyện</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làm </a:t>
            </a:r>
            <a:r>
              <a:rPr lang="en-US" sz="2800" dirty="0" err="1" smtClean="0">
                <a:solidFill>
                  <a:srgbClr val="002060"/>
                </a:solidFill>
                <a:latin typeface="Times New Roman" panose="02020603050405020304" pitchFamily="18" charset="0"/>
                <a:cs typeface="Times New Roman" panose="02020603050405020304" pitchFamily="18" charset="0"/>
              </a:rPr>
              <a:t>việc</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riêng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trong</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quá</a:t>
            </a:r>
            <a:r>
              <a:rPr lang="en-US" sz="2800" dirty="0" smtClean="0">
                <a:solidFill>
                  <a:srgbClr val="002060"/>
                </a:solidFill>
                <a:latin typeface="Times New Roman" panose="02020603050405020304" pitchFamily="18" charset="0"/>
                <a:cs typeface="Times New Roman" panose="02020603050405020304" pitchFamily="18" charset="0"/>
              </a:rPr>
              <a:t> </a:t>
            </a:r>
            <a:r>
              <a:rPr lang="en-US" sz="2800" dirty="0" err="1" smtClean="0">
                <a:solidFill>
                  <a:srgbClr val="002060"/>
                </a:solidFill>
                <a:latin typeface="Times New Roman" panose="02020603050405020304" pitchFamily="18" charset="0"/>
                <a:cs typeface="Times New Roman" panose="02020603050405020304" pitchFamily="18" charset="0"/>
              </a:rPr>
              <a:t>trình</a:t>
            </a:r>
            <a:r>
              <a:rPr lang="en-US" sz="2800" dirty="0" smtClean="0">
                <a:solidFill>
                  <a:srgbClr val="002060"/>
                </a:solidFill>
                <a:latin typeface="Times New Roman" panose="02020603050405020304" pitchFamily="18" charset="0"/>
                <a:cs typeface="Times New Roman" panose="02020603050405020304" pitchFamily="18" charset="0"/>
              </a:rPr>
              <a:t> học, </a:t>
            </a:r>
            <a:r>
              <a:rPr lang="en-US" sz="2800" dirty="0" err="1" smtClean="0">
                <a:solidFill>
                  <a:srgbClr val="002060"/>
                </a:solidFill>
                <a:latin typeface="Times New Roman" panose="02020603050405020304" pitchFamily="18" charset="0"/>
                <a:cs typeface="Times New Roman" panose="02020603050405020304" pitchFamily="18" charset="0"/>
              </a:rPr>
              <a:t>không</a:t>
            </a:r>
            <a:r>
              <a:rPr lang="en-US" sz="2800" dirty="0" smtClean="0">
                <a:solidFill>
                  <a:srgbClr val="002060"/>
                </a:solidFill>
                <a:latin typeface="Times New Roman" panose="02020603050405020304" pitchFamily="18" charset="0"/>
                <a:cs typeface="Times New Roman" panose="02020603050405020304" pitchFamily="18" charset="0"/>
              </a:rPr>
              <a:t> </a:t>
            </a:r>
            <a:r>
              <a:rPr lang="vi-VN" sz="2800" dirty="0" smtClean="0">
                <a:solidFill>
                  <a:srgbClr val="002060"/>
                </a:solidFill>
                <a:latin typeface="Times New Roman" panose="02020603050405020304" pitchFamily="18" charset="0"/>
                <a:cs typeface="Times New Roman" panose="02020603050405020304" pitchFamily="18" charset="0"/>
              </a:rPr>
              <a:t>bật </a:t>
            </a:r>
            <a:r>
              <a:rPr lang="vi-VN" sz="2800" dirty="0">
                <a:solidFill>
                  <a:srgbClr val="002060"/>
                </a:solidFill>
                <a:latin typeface="Times New Roman" panose="02020603050405020304" pitchFamily="18" charset="0"/>
                <a:cs typeface="Times New Roman" panose="02020603050405020304" pitchFamily="18" charset="0"/>
              </a:rPr>
              <a:t>các thiết bị, chương trình </a:t>
            </a:r>
            <a:r>
              <a:rPr lang="vi-VN" sz="2800" dirty="0" smtClean="0">
                <a:solidFill>
                  <a:srgbClr val="002060"/>
                </a:solidFill>
                <a:latin typeface="Times New Roman" panose="02020603050405020304" pitchFamily="18" charset="0"/>
                <a:cs typeface="Times New Roman" panose="02020603050405020304" pitchFamily="18" charset="0"/>
              </a:rPr>
              <a:t>khác</a:t>
            </a:r>
            <a:r>
              <a:rPr lang="en-US" sz="2800" dirty="0" smtClean="0">
                <a:solidFill>
                  <a:srgbClr val="002060"/>
                </a:solidFill>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623563431"/>
      </p:ext>
    </p:extLst>
  </p:cSld>
  <p:clrMapOvr>
    <a:masterClrMapping/>
  </p:clrMapOvr>
  <p:transition advClick="0">
    <p:zoom/>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fontAlgn="base">
              <a:spcBef>
                <a:spcPct val="0"/>
              </a:spcBef>
              <a:spcAft>
                <a:spcPct val="0"/>
              </a:spcAft>
            </a:pPr>
            <a:r>
              <a:rPr lang="vi-VN" sz="3000" b="1" dirty="0">
                <a:solidFill>
                  <a:srgbClr val="FFFFFF"/>
                </a:solidFill>
                <a:latin typeface="Times New Roman" pitchFamily="18" charset="0"/>
                <a:cs typeface="Times New Roman" pitchFamily="18" charset="0"/>
              </a:rPr>
              <a:t>CHƯƠNG TRÌNH KHỞI ĐỘNG</a:t>
            </a:r>
            <a:endParaRPr lang="en-US" sz="3000" b="1" dirty="0">
              <a:solidFill>
                <a:srgbClr val="FFFFFF"/>
              </a:solidFill>
              <a:latin typeface="Times New Roman" pitchFamily="18" charset="0"/>
              <a:cs typeface="Times New Roman" pitchFamily="18" charset="0"/>
            </a:endParaRPr>
          </a:p>
        </p:txBody>
      </p:sp>
      <p:pic>
        <p:nvPicPr>
          <p:cNvPr id="33" name="Picture 12" descr="top bar swoosh revised"/>
          <p:cNvPicPr>
            <a:picLocks noChangeAspect="1" noChangeArrowheads="1"/>
          </p:cNvPicPr>
          <p:nvPr/>
        </p:nvPicPr>
        <p:blipFill>
          <a:blip r:embed="rId3" cstate="print"/>
          <a:srcRect l="8847" t="16000"/>
          <a:stretch>
            <a:fillRect/>
          </a:stretch>
        </p:blipFill>
        <p:spPr bwMode="auto">
          <a:xfrm>
            <a:off x="533400" y="0"/>
            <a:ext cx="6357418" cy="400050"/>
          </a:xfrm>
          <a:prstGeom prst="rect">
            <a:avLst/>
          </a:prstGeom>
          <a:noFill/>
          <a:ln w="9525">
            <a:noFill/>
            <a:miter lim="800000"/>
            <a:headEnd/>
            <a:tailEnd/>
          </a:ln>
        </p:spPr>
      </p:pic>
      <p:pic>
        <p:nvPicPr>
          <p:cNvPr id="34" name="Picture 12" descr="top bar swoosh revised"/>
          <p:cNvPicPr>
            <a:picLocks noChangeAspect="1" noChangeArrowheads="1"/>
          </p:cNvPicPr>
          <p:nvPr/>
        </p:nvPicPr>
        <p:blipFill>
          <a:blip r:embed="rId3" cstate="print"/>
          <a:srcRect l="8847" t="16000"/>
          <a:stretch>
            <a:fillRect/>
          </a:stretch>
        </p:blipFill>
        <p:spPr bwMode="auto">
          <a:xfrm rot="10800000">
            <a:off x="2253182" y="11751"/>
            <a:ext cx="6433618" cy="400050"/>
          </a:xfrm>
          <a:prstGeom prst="rect">
            <a:avLst/>
          </a:prstGeom>
          <a:noFill/>
          <a:ln w="9525">
            <a:noFill/>
            <a:miter lim="800000"/>
            <a:headEnd/>
            <a:tailEnd/>
          </a:ln>
        </p:spPr>
      </p:pic>
      <p:sp>
        <p:nvSpPr>
          <p:cNvPr id="36" name="Rounded Rectangle 35"/>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sp>
        <p:nvSpPr>
          <p:cNvPr id="38" name="Rounded Rectangle 37"/>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algn="ctr">
              <a:defRPr/>
            </a:pPr>
            <a:endParaRPr lang="en-US" kern="0">
              <a:solidFill>
                <a:sysClr val="windowText" lastClr="000000"/>
              </a:solidFill>
              <a:latin typeface="Perpetua"/>
            </a:endParaRPr>
          </a:p>
        </p:txBody>
      </p:sp>
      <p:grpSp>
        <p:nvGrpSpPr>
          <p:cNvPr id="3" name="Group 29"/>
          <p:cNvGrpSpPr>
            <a:grpSpLocks/>
          </p:cNvGrpSpPr>
          <p:nvPr/>
        </p:nvGrpSpPr>
        <p:grpSpPr bwMode="auto">
          <a:xfrm>
            <a:off x="6350" y="1600200"/>
            <a:ext cx="9047539" cy="1676400"/>
            <a:chOff x="6114" y="1219200"/>
            <a:chExt cx="9047773" cy="1676400"/>
          </a:xfrm>
        </p:grpSpPr>
        <p:pic>
          <p:nvPicPr>
            <p:cNvPr id="49164" name="Picture 27" descr="C:\Documents and Settings\HP\My Documents\My Pictures\90144_chemistry_flasks.jpg"/>
            <p:cNvPicPr>
              <a:picLocks noChangeAspect="1" noChangeArrowheads="1"/>
            </p:cNvPicPr>
            <p:nvPr/>
          </p:nvPicPr>
          <p:blipFill>
            <a:blip r:embed="rId4" cstate="print"/>
            <a:srcRect t="13698"/>
            <a:stretch>
              <a:fillRect/>
            </a:stretch>
          </p:blipFill>
          <p:spPr bwMode="auto">
            <a:xfrm>
              <a:off x="3156144" y="1295400"/>
              <a:ext cx="1383446" cy="1524000"/>
            </a:xfrm>
            <a:prstGeom prst="rect">
              <a:avLst/>
            </a:prstGeom>
            <a:noFill/>
            <a:ln w="9525">
              <a:noFill/>
              <a:miter lim="800000"/>
              <a:headEnd/>
              <a:tailEnd/>
            </a:ln>
          </p:spPr>
        </p:pic>
        <p:pic>
          <p:nvPicPr>
            <p:cNvPr id="49166" name="Picture 15" descr="http://www.faqs.org/photos/genetically-modified-foods-2091.jpg"/>
            <p:cNvPicPr>
              <a:picLocks noChangeAspect="1" noChangeArrowheads="1"/>
            </p:cNvPicPr>
            <p:nvPr/>
          </p:nvPicPr>
          <p:blipFill>
            <a:blip r:embed="rId5" cstate="print"/>
            <a:srcRect/>
            <a:stretch>
              <a:fillRect/>
            </a:stretch>
          </p:blipFill>
          <p:spPr bwMode="auto">
            <a:xfrm>
              <a:off x="7862478" y="1295400"/>
              <a:ext cx="1191409" cy="1553285"/>
            </a:xfrm>
            <a:prstGeom prst="rect">
              <a:avLst/>
            </a:prstGeom>
            <a:noFill/>
            <a:ln w="9525">
              <a:noFill/>
              <a:miter lim="800000"/>
              <a:headEnd/>
              <a:tailEnd/>
            </a:ln>
          </p:spPr>
        </p:pic>
        <p:pic>
          <p:nvPicPr>
            <p:cNvPr id="49167" name="Picture 19" descr="http://www.foodscience.unimelb.edu.au/images/bacteria.jpg"/>
            <p:cNvPicPr>
              <a:picLocks noChangeAspect="1" noChangeArrowheads="1"/>
            </p:cNvPicPr>
            <p:nvPr/>
          </p:nvPicPr>
          <p:blipFill>
            <a:blip r:embed="rId6" cstate="print"/>
            <a:srcRect/>
            <a:stretch>
              <a:fillRect/>
            </a:stretch>
          </p:blipFill>
          <p:spPr bwMode="auto">
            <a:xfrm>
              <a:off x="5530373" y="1271516"/>
              <a:ext cx="1676400" cy="1504389"/>
            </a:xfrm>
            <a:prstGeom prst="rect">
              <a:avLst/>
            </a:prstGeom>
            <a:noFill/>
            <a:ln w="9525">
              <a:noFill/>
              <a:miter lim="800000"/>
              <a:headEnd/>
              <a:tailEnd/>
            </a:ln>
          </p:spPr>
        </p:pic>
        <p:pic>
          <p:nvPicPr>
            <p:cNvPr id="49168" name="Picture 15" descr="http://technologylodging.com/wp-content/uploads/2011/01/food-biotech1.jpg"/>
            <p:cNvPicPr>
              <a:picLocks noChangeAspect="1" noChangeArrowheads="1"/>
            </p:cNvPicPr>
            <p:nvPr/>
          </p:nvPicPr>
          <p:blipFill>
            <a:blip r:embed="rId7" cstate="print"/>
            <a:srcRect b="5893"/>
            <a:stretch>
              <a:fillRect/>
            </a:stretch>
          </p:blipFill>
          <p:spPr bwMode="auto">
            <a:xfrm>
              <a:off x="6114" y="1219200"/>
              <a:ext cx="2159248" cy="1676400"/>
            </a:xfrm>
            <a:prstGeom prst="rect">
              <a:avLst/>
            </a:prstGeom>
            <a:noFill/>
            <a:ln w="9525">
              <a:noFill/>
              <a:miter lim="800000"/>
              <a:headEnd/>
              <a:tailEnd/>
            </a:ln>
          </p:spPr>
        </p:pic>
      </p:grpSp>
      <p:sp>
        <p:nvSpPr>
          <p:cNvPr id="23" name="AutoShape 52">
            <a:extLst>
              <a:ext uri="{FF2B5EF4-FFF2-40B4-BE49-F238E27FC236}">
                <a16:creationId xmlns:a16="http://schemas.microsoft.com/office/drawing/2014/main" id="{71ED6B33-CA8C-4AF1-84AF-A6FBA0052576}"/>
              </a:ext>
            </a:extLst>
          </p:cNvPr>
          <p:cNvSpPr>
            <a:spLocks noChangeArrowheads="1"/>
          </p:cNvSpPr>
          <p:nvPr/>
        </p:nvSpPr>
        <p:spPr bwMode="gray">
          <a:xfrm>
            <a:off x="0" y="3764627"/>
            <a:ext cx="9144000" cy="1208346"/>
          </a:xfrm>
          <a:prstGeom prst="roundRect">
            <a:avLst>
              <a:gd name="adj" fmla="val 50000"/>
            </a:avLst>
          </a:prstGeom>
          <a:ln>
            <a:headEnd/>
            <a:tailEnd/>
          </a:ln>
        </p:spPr>
        <p:style>
          <a:lnRef idx="2">
            <a:schemeClr val="accent2"/>
          </a:lnRef>
          <a:fillRef idx="1">
            <a:schemeClr val="lt1"/>
          </a:fillRef>
          <a:effectRef idx="0">
            <a:schemeClr val="accent2"/>
          </a:effectRef>
          <a:fontRef idx="minor">
            <a:schemeClr val="dk1"/>
          </a:fontRef>
        </p:style>
        <p:txBody>
          <a:bodyPr wrap="none" anchor="ctr"/>
          <a:lstStyle/>
          <a:p>
            <a:pPr algn="ctr">
              <a:defRPr/>
            </a:pPr>
            <a:r>
              <a:rPr lang="en-US" sz="3600" b="1" dirty="0" err="1">
                <a:solidFill>
                  <a:srgbClr val="1909E5"/>
                </a:solidFill>
                <a:latin typeface="Times New Roman" pitchFamily="18" charset="0"/>
                <a:cs typeface="Times New Roman" pitchFamily="18" charset="0"/>
              </a:rPr>
              <a:t>Bài</a:t>
            </a:r>
            <a:r>
              <a:rPr lang="en-US" sz="3600" b="1" dirty="0">
                <a:solidFill>
                  <a:srgbClr val="1909E5"/>
                </a:solidFill>
                <a:latin typeface="Times New Roman" pitchFamily="18" charset="0"/>
                <a:cs typeface="Times New Roman" pitchFamily="18" charset="0"/>
              </a:rPr>
              <a:t> 73. VỊ TRÍ CỦA </a:t>
            </a:r>
            <a:r>
              <a:rPr lang="en-US" sz="3600" b="1" dirty="0" smtClean="0">
                <a:solidFill>
                  <a:srgbClr val="1909E5"/>
                </a:solidFill>
                <a:latin typeface="Times New Roman" pitchFamily="18" charset="0"/>
                <a:cs typeface="Times New Roman" pitchFamily="18" charset="0"/>
              </a:rPr>
              <a:t>KL </a:t>
            </a:r>
            <a:r>
              <a:rPr lang="en-US" sz="3600" b="1" dirty="0">
                <a:solidFill>
                  <a:srgbClr val="1909E5"/>
                </a:solidFill>
                <a:latin typeface="Times New Roman" pitchFamily="18" charset="0"/>
                <a:cs typeface="Times New Roman" pitchFamily="18" charset="0"/>
              </a:rPr>
              <a:t>TRONG </a:t>
            </a:r>
            <a:r>
              <a:rPr lang="en-US" sz="3600" b="1" dirty="0" smtClean="0">
                <a:solidFill>
                  <a:srgbClr val="1909E5"/>
                </a:solidFill>
                <a:latin typeface="Times New Roman" pitchFamily="18" charset="0"/>
                <a:cs typeface="Times New Roman" pitchFamily="18" charset="0"/>
              </a:rPr>
              <a:t>BẢNG TH</a:t>
            </a:r>
          </a:p>
          <a:p>
            <a:pPr algn="ctr">
              <a:defRPr/>
            </a:pPr>
            <a:r>
              <a:rPr lang="en-US" sz="3600" b="1" dirty="0" smtClean="0">
                <a:solidFill>
                  <a:srgbClr val="1909E5"/>
                </a:solidFill>
                <a:latin typeface="Times New Roman" pitchFamily="18" charset="0"/>
                <a:cs typeface="Times New Roman" pitchFamily="18" charset="0"/>
              </a:rPr>
              <a:t> VÀ CẤU TẠO CỦA KIM LOẠI</a:t>
            </a:r>
            <a:endParaRPr lang="vi-VN" sz="3600" b="1" dirty="0">
              <a:solidFill>
                <a:srgbClr val="1909E5"/>
              </a:solidFill>
              <a:latin typeface="Times New Roman" pitchFamily="18" charset="0"/>
              <a:cs typeface="Times New Roman" pitchFamily="18" charset="0"/>
            </a:endParaRPr>
          </a:p>
        </p:txBody>
      </p:sp>
      <p:pic>
        <p:nvPicPr>
          <p:cNvPr id="4" name="Picture 3">
            <a:extLst>
              <a:ext uri="{FF2B5EF4-FFF2-40B4-BE49-F238E27FC236}">
                <a16:creationId xmlns:a16="http://schemas.microsoft.com/office/drawing/2014/main" id="{56889A03-9E4F-44C5-B8E7-30A84D7067FE}"/>
              </a:ext>
            </a:extLst>
          </p:cNvPr>
          <p:cNvPicPr>
            <a:picLocks noChangeAspect="1"/>
          </p:cNvPicPr>
          <p:nvPr/>
        </p:nvPicPr>
        <p:blipFill>
          <a:blip r:embed="rId8"/>
          <a:stretch>
            <a:fillRect/>
          </a:stretch>
        </p:blipFill>
        <p:spPr>
          <a:xfrm>
            <a:off x="2480697" y="381000"/>
            <a:ext cx="3973384" cy="1110466"/>
          </a:xfrm>
          <a:prstGeom prst="rect">
            <a:avLst/>
          </a:prstGeom>
        </p:spPr>
      </p:pic>
      <p:pic>
        <p:nvPicPr>
          <p:cNvPr id="30" name="Picture 27" descr="Hoja Carta2">
            <a:extLst>
              <a:ext uri="{FF2B5EF4-FFF2-40B4-BE49-F238E27FC236}">
                <a16:creationId xmlns:a16="http://schemas.microsoft.com/office/drawing/2014/main" id="{5DD8CDBB-6C27-4BBC-AD8E-D803DD06F418}"/>
              </a:ext>
            </a:extLst>
          </p:cNvPr>
          <p:cNvPicPr>
            <a:picLocks noChangeAspect="1" noChangeArrowheads="1"/>
          </p:cNvPicPr>
          <p:nvPr/>
        </p:nvPicPr>
        <p:blipFill>
          <a:blip r:embed="rId9" cstate="print"/>
          <a:srcRect t="51007"/>
          <a:stretch>
            <a:fillRect/>
          </a:stretch>
        </p:blipFill>
        <p:spPr bwMode="auto">
          <a:xfrm>
            <a:off x="0" y="6324600"/>
            <a:ext cx="9144000" cy="533400"/>
          </a:xfrm>
          <a:prstGeom prst="rect">
            <a:avLst/>
          </a:prstGeom>
          <a:noFill/>
          <a:ln w="9525">
            <a:noFill/>
            <a:miter lim="800000"/>
            <a:headEnd/>
            <a:tailEnd/>
          </a:ln>
        </p:spPr>
      </p:pic>
      <p:sp>
        <p:nvSpPr>
          <p:cNvPr id="32" name="Rectangle 31">
            <a:extLst>
              <a:ext uri="{FF2B5EF4-FFF2-40B4-BE49-F238E27FC236}">
                <a16:creationId xmlns:a16="http://schemas.microsoft.com/office/drawing/2014/main" id="{F172DDB2-CD95-48C6-B46F-549BBB0DEA9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grpSp>
        <p:nvGrpSpPr>
          <p:cNvPr id="70" name="Group 3"/>
          <p:cNvGrpSpPr>
            <a:grpSpLocks/>
          </p:cNvGrpSpPr>
          <p:nvPr/>
        </p:nvGrpSpPr>
        <p:grpSpPr bwMode="auto">
          <a:xfrm>
            <a:off x="422275" y="1822985"/>
            <a:ext cx="762000" cy="665163"/>
            <a:chOff x="1110" y="2656"/>
            <a:chExt cx="1549" cy="1351"/>
          </a:xfrm>
        </p:grpSpPr>
        <p:sp>
          <p:nvSpPr>
            <p:cNvPr id="71"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2"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3"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74" name="Group 7"/>
          <p:cNvGrpSpPr>
            <a:grpSpLocks/>
          </p:cNvGrpSpPr>
          <p:nvPr/>
        </p:nvGrpSpPr>
        <p:grpSpPr bwMode="auto">
          <a:xfrm>
            <a:off x="457200" y="3423182"/>
            <a:ext cx="762000" cy="665163"/>
            <a:chOff x="3174" y="2656"/>
            <a:chExt cx="1549" cy="1351"/>
          </a:xfrm>
        </p:grpSpPr>
        <p:sp>
          <p:nvSpPr>
            <p:cNvPr id="75"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6"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77"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78" name="Line 11"/>
          <p:cNvSpPr>
            <a:spLocks noChangeShapeType="1"/>
          </p:cNvSpPr>
          <p:nvPr/>
        </p:nvSpPr>
        <p:spPr bwMode="auto">
          <a:xfrm>
            <a:off x="1031874" y="2450048"/>
            <a:ext cx="75025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79" name="Text Box 12"/>
          <p:cNvSpPr txBox="1">
            <a:spLocks noChangeArrowheads="1"/>
          </p:cNvSpPr>
          <p:nvPr/>
        </p:nvSpPr>
        <p:spPr bwMode="auto">
          <a:xfrm>
            <a:off x="1136604" y="1865273"/>
            <a:ext cx="6788195" cy="584775"/>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Vị</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trí</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của</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kim</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loại</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trong</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bảng</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tuần</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hoàn</a:t>
            </a:r>
            <a:endParaRPr lang="vi-VN" sz="3200" dirty="0">
              <a:solidFill>
                <a:srgbClr val="002060"/>
              </a:solidFill>
              <a:latin typeface="Times New Roman" pitchFamily="18" charset="0"/>
              <a:cs typeface="Times New Roman" pitchFamily="18" charset="0"/>
            </a:endParaRPr>
          </a:p>
        </p:txBody>
      </p:sp>
      <p:sp>
        <p:nvSpPr>
          <p:cNvPr id="80" name="Text Box 13"/>
          <p:cNvSpPr txBox="1">
            <a:spLocks noChangeArrowheads="1"/>
          </p:cNvSpPr>
          <p:nvPr/>
        </p:nvSpPr>
        <p:spPr bwMode="gray">
          <a:xfrm>
            <a:off x="601663" y="1840448"/>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82" name="Text Box 15"/>
          <p:cNvSpPr txBox="1">
            <a:spLocks noChangeArrowheads="1"/>
          </p:cNvSpPr>
          <p:nvPr/>
        </p:nvSpPr>
        <p:spPr bwMode="auto">
          <a:xfrm>
            <a:off x="1177925" y="3427945"/>
            <a:ext cx="6746874"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Cấu tạo của kim loại</a:t>
            </a:r>
            <a:endParaRPr lang="en-US" sz="3200" dirty="0">
              <a:solidFill>
                <a:srgbClr val="002060"/>
              </a:solidFill>
              <a:latin typeface="Times New Roman" pitchFamily="18" charset="0"/>
              <a:cs typeface="Times New Roman" pitchFamily="18" charset="0"/>
            </a:endParaRPr>
          </a:p>
        </p:txBody>
      </p:sp>
      <p:sp>
        <p:nvSpPr>
          <p:cNvPr id="83" name="Text Box 16"/>
          <p:cNvSpPr txBox="1">
            <a:spLocks noChangeArrowheads="1"/>
          </p:cNvSpPr>
          <p:nvPr/>
        </p:nvSpPr>
        <p:spPr bwMode="gray">
          <a:xfrm>
            <a:off x="636588" y="3440645"/>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91" name="Text Box 31"/>
          <p:cNvSpPr txBox="1">
            <a:spLocks noChangeArrowheads="1"/>
          </p:cNvSpPr>
          <p:nvPr/>
        </p:nvSpPr>
        <p:spPr bwMode="auto">
          <a:xfrm>
            <a:off x="1660525" y="722313"/>
            <a:ext cx="184150" cy="366712"/>
          </a:xfrm>
          <a:prstGeom prst="rect">
            <a:avLst/>
          </a:prstGeom>
          <a:noFill/>
          <a:ln w="9525">
            <a:noFill/>
            <a:miter lim="800000"/>
            <a:headEnd/>
            <a:tailEnd/>
          </a:ln>
        </p:spPr>
        <p:txBody>
          <a:bodyPr wrap="none">
            <a:spAutoFit/>
          </a:body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rgbClr val="335338"/>
              </a:solidFill>
              <a:effectLst/>
              <a:uLnTx/>
              <a:uFillTx/>
            </a:endParaRPr>
          </a:p>
        </p:txBody>
      </p:sp>
      <p:pic>
        <p:nvPicPr>
          <p:cNvPr id="92" name="Picture 8" descr="1.png"/>
          <p:cNvPicPr>
            <a:picLocks noChangeAspect="1"/>
          </p:cNvPicPr>
          <p:nvPr/>
        </p:nvPicPr>
        <p:blipFill>
          <a:blip r:embed="rId4" cstate="print"/>
          <a:srcRect l="20313" t="43651" r="32813" b="41068"/>
          <a:stretch>
            <a:fillRect/>
          </a:stretch>
        </p:blipFill>
        <p:spPr bwMode="auto">
          <a:xfrm>
            <a:off x="0" y="609600"/>
            <a:ext cx="2286000" cy="533400"/>
          </a:xfrm>
          <a:prstGeom prst="rect">
            <a:avLst/>
          </a:prstGeom>
          <a:noFill/>
          <a:ln w="9525">
            <a:noFill/>
            <a:miter lim="800000"/>
            <a:headEnd/>
            <a:tailEnd/>
          </a:ln>
        </p:spPr>
      </p:pic>
      <p:sp>
        <p:nvSpPr>
          <p:cNvPr id="93" name="Rectangle 3"/>
          <p:cNvSpPr>
            <a:spLocks noChangeArrowheads="1"/>
          </p:cNvSpPr>
          <p:nvPr/>
        </p:nvSpPr>
        <p:spPr bwMode="auto">
          <a:xfrm>
            <a:off x="2743200" y="533400"/>
            <a:ext cx="3581400" cy="707886"/>
          </a:xfrm>
          <a:prstGeom prst="rect">
            <a:avLst/>
          </a:prstGeom>
          <a:solidFill>
            <a:srgbClr val="FFC000"/>
          </a:solidFill>
          <a:ln w="9525">
            <a:noFill/>
            <a:miter lim="800000"/>
            <a:headEnd/>
            <a:tailEn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spAutoFit/>
          </a:bodyPr>
          <a:lstStyle/>
          <a:p>
            <a:pPr algn="ctr">
              <a:defRPr/>
            </a:pPr>
            <a:r>
              <a:rPr lang="en-US" sz="4000" b="1">
                <a:solidFill>
                  <a:srgbClr val="0070C0"/>
                </a:solidFill>
                <a:latin typeface="Times New Roman" pitchFamily="18" charset="0"/>
                <a:cs typeface="Times New Roman" pitchFamily="18" charset="0"/>
              </a:rPr>
              <a:t>NỘI DUNG </a:t>
            </a:r>
          </a:p>
        </p:txBody>
      </p:sp>
      <p:pic>
        <p:nvPicPr>
          <p:cNvPr id="94" name="Picture 8" descr="1.png"/>
          <p:cNvPicPr>
            <a:picLocks noChangeAspect="1"/>
          </p:cNvPicPr>
          <p:nvPr/>
        </p:nvPicPr>
        <p:blipFill>
          <a:blip r:embed="rId4" cstate="print"/>
          <a:srcRect l="20313" t="43651" r="32813" b="41068"/>
          <a:stretch>
            <a:fillRect/>
          </a:stretch>
        </p:blipFill>
        <p:spPr bwMode="auto">
          <a:xfrm>
            <a:off x="6858000" y="609600"/>
            <a:ext cx="2286000" cy="533400"/>
          </a:xfrm>
          <a:prstGeom prst="rect">
            <a:avLst/>
          </a:prstGeom>
          <a:noFill/>
          <a:ln w="9525">
            <a:noFill/>
            <a:miter lim="800000"/>
            <a:headEnd/>
            <a:tailEnd/>
          </a:ln>
        </p:spPr>
      </p:pic>
      <p:pic>
        <p:nvPicPr>
          <p:cNvPr id="56" name="Picture 27" descr="Hoja Carta2">
            <a:extLst>
              <a:ext uri="{FF2B5EF4-FFF2-40B4-BE49-F238E27FC236}">
                <a16:creationId xmlns:a16="http://schemas.microsoft.com/office/drawing/2014/main" id="{283C1473-0A87-49D9-9DDA-4DB0601998C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58" name="Rectangle 57">
            <a:extLst>
              <a:ext uri="{FF2B5EF4-FFF2-40B4-BE49-F238E27FC236}">
                <a16:creationId xmlns:a16="http://schemas.microsoft.com/office/drawing/2014/main" id="{129CDCE3-0F29-4EBD-8D2B-45A29F22E1BD}"/>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44" name="Line 11">
            <a:extLst>
              <a:ext uri="{FF2B5EF4-FFF2-40B4-BE49-F238E27FC236}">
                <a16:creationId xmlns:a16="http://schemas.microsoft.com/office/drawing/2014/main" id="{1E22E3C9-81D5-44E1-9491-8109F2E79B3F}"/>
              </a:ext>
            </a:extLst>
          </p:cNvPr>
          <p:cNvSpPr>
            <a:spLocks noChangeShapeType="1"/>
          </p:cNvSpPr>
          <p:nvPr/>
        </p:nvSpPr>
        <p:spPr bwMode="auto">
          <a:xfrm>
            <a:off x="1108074" y="4074657"/>
            <a:ext cx="74263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43" name="Group 7">
            <a:extLst>
              <a:ext uri="{FF2B5EF4-FFF2-40B4-BE49-F238E27FC236}">
                <a16:creationId xmlns:a16="http://schemas.microsoft.com/office/drawing/2014/main" id="{460854DE-AC73-446A-A3E9-61D3036B91F1}"/>
              </a:ext>
            </a:extLst>
          </p:cNvPr>
          <p:cNvGrpSpPr>
            <a:grpSpLocks/>
          </p:cNvGrpSpPr>
          <p:nvPr/>
        </p:nvGrpSpPr>
        <p:grpSpPr bwMode="auto">
          <a:xfrm>
            <a:off x="422275" y="5034196"/>
            <a:ext cx="762000" cy="665163"/>
            <a:chOff x="3174" y="2656"/>
            <a:chExt cx="1549" cy="1351"/>
          </a:xfrm>
          <a:solidFill>
            <a:schemeClr val="accent6">
              <a:lumMod val="75000"/>
            </a:schemeClr>
          </a:solidFill>
        </p:grpSpPr>
        <p:sp>
          <p:nvSpPr>
            <p:cNvPr id="51" name="AutoShape 8">
              <a:extLst>
                <a:ext uri="{FF2B5EF4-FFF2-40B4-BE49-F238E27FC236}">
                  <a16:creationId xmlns:a16="http://schemas.microsoft.com/office/drawing/2014/main" id="{F704DA27-0B9C-45BD-B4F1-6B37ABFA9A42}"/>
                </a:ext>
              </a:extLst>
            </p:cNvPr>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00B0F0"/>
                </a:solidFill>
                <a:effectLst/>
                <a:uLnTx/>
                <a:uFillTx/>
                <a:latin typeface="Times New Roman" pitchFamily="18" charset="0"/>
                <a:cs typeface="Times New Roman" pitchFamily="18" charset="0"/>
              </a:endParaRPr>
            </a:p>
          </p:txBody>
        </p:sp>
        <p:sp>
          <p:nvSpPr>
            <p:cNvPr id="54" name="AutoShape 9">
              <a:extLst>
                <a:ext uri="{FF2B5EF4-FFF2-40B4-BE49-F238E27FC236}">
                  <a16:creationId xmlns:a16="http://schemas.microsoft.com/office/drawing/2014/main" id="{7F34CB52-51F2-41F5-A111-BCE7661177BF}"/>
                </a:ext>
              </a:extLst>
            </p:cNvPr>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sp>
          <p:nvSpPr>
            <p:cNvPr id="55" name="AutoShape 10">
              <a:extLst>
                <a:ext uri="{FF2B5EF4-FFF2-40B4-BE49-F238E27FC236}">
                  <a16:creationId xmlns:a16="http://schemas.microsoft.com/office/drawing/2014/main" id="{B3D5757F-CD4F-46F6-A367-329E04988E12}"/>
                </a:ext>
              </a:extLst>
            </p:cNvPr>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dirty="0">
                <a:ln>
                  <a:noFill/>
                </a:ln>
                <a:solidFill>
                  <a:srgbClr val="00B0F0"/>
                </a:solidFill>
                <a:effectLst/>
                <a:uLnTx/>
                <a:uFillTx/>
                <a:latin typeface="Times New Roman" pitchFamily="18" charset="0"/>
                <a:cs typeface="Times New Roman" pitchFamily="18" charset="0"/>
              </a:endParaRPr>
            </a:p>
          </p:txBody>
        </p:sp>
      </p:grpSp>
      <p:sp>
        <p:nvSpPr>
          <p:cNvPr id="60" name="Text Box 15">
            <a:extLst>
              <a:ext uri="{FF2B5EF4-FFF2-40B4-BE49-F238E27FC236}">
                <a16:creationId xmlns:a16="http://schemas.microsoft.com/office/drawing/2014/main" id="{9E4B9333-9608-4464-B129-57EF0DFA50C7}"/>
              </a:ext>
            </a:extLst>
          </p:cNvPr>
          <p:cNvSpPr txBox="1">
            <a:spLocks noChangeArrowheads="1"/>
          </p:cNvSpPr>
          <p:nvPr/>
        </p:nvSpPr>
        <p:spPr bwMode="auto">
          <a:xfrm>
            <a:off x="1165766" y="5038959"/>
            <a:ext cx="2990310" cy="584775"/>
          </a:xfrm>
          <a:prstGeom prst="rect">
            <a:avLst/>
          </a:prstGeom>
          <a:noFill/>
          <a:ln w="9525" algn="ctr">
            <a:noFill/>
            <a:miter lim="800000"/>
            <a:headEnd/>
            <a:tailEnd/>
          </a:ln>
        </p:spPr>
        <p:txBody>
          <a:bodyPr wrap="square">
            <a:spAutoFit/>
          </a:bodyPr>
          <a:lstStyle/>
          <a:p>
            <a:pPr eaLnBrk="0" hangingPunct="0"/>
            <a:r>
              <a:rPr lang="vi-VN" sz="3200" dirty="0">
                <a:solidFill>
                  <a:srgbClr val="002060"/>
                </a:solidFill>
                <a:latin typeface="Times New Roman" pitchFamily="18" charset="0"/>
                <a:cs typeface="Times New Roman" pitchFamily="18" charset="0"/>
              </a:rPr>
              <a:t>Liên kết kim loại</a:t>
            </a:r>
            <a:endParaRPr lang="en-US" sz="3200" dirty="0">
              <a:solidFill>
                <a:srgbClr val="002060"/>
              </a:solidFill>
              <a:latin typeface="Times New Roman" pitchFamily="18" charset="0"/>
              <a:cs typeface="Times New Roman" pitchFamily="18" charset="0"/>
            </a:endParaRPr>
          </a:p>
        </p:txBody>
      </p:sp>
      <p:sp>
        <p:nvSpPr>
          <p:cNvPr id="61" name="Text Box 16">
            <a:extLst>
              <a:ext uri="{FF2B5EF4-FFF2-40B4-BE49-F238E27FC236}">
                <a16:creationId xmlns:a16="http://schemas.microsoft.com/office/drawing/2014/main" id="{67E0F8B4-B5F6-4BE9-9FF8-1AA397206AC3}"/>
              </a:ext>
            </a:extLst>
          </p:cNvPr>
          <p:cNvSpPr txBox="1">
            <a:spLocks noChangeArrowheads="1"/>
          </p:cNvSpPr>
          <p:nvPr/>
        </p:nvSpPr>
        <p:spPr bwMode="gray">
          <a:xfrm>
            <a:off x="623972" y="5051659"/>
            <a:ext cx="389851" cy="584775"/>
          </a:xfrm>
          <a:prstGeom prst="rect">
            <a:avLst/>
          </a:prstGeom>
          <a:noFill/>
          <a:ln w="9525" algn="ctr">
            <a:noFill/>
            <a:miter lim="800000"/>
            <a:headEnd/>
            <a:tailEnd/>
          </a:ln>
        </p:spPr>
        <p:txBody>
          <a:bodyPr wrap="none">
            <a:spAutoFit/>
          </a:bodyPr>
          <a:lstStyle/>
          <a:p>
            <a:pPr algn="ctr" eaLnBrk="0" hangingPunct="0"/>
            <a:r>
              <a:rPr lang="en-US" sz="3200" b="1" dirty="0" smtClean="0">
                <a:solidFill>
                  <a:srgbClr val="FFFFFF"/>
                </a:solidFill>
                <a:latin typeface="Times New Roman" pitchFamily="18" charset="0"/>
                <a:cs typeface="Times New Roman" pitchFamily="18" charset="0"/>
              </a:rPr>
              <a:t>3</a:t>
            </a:r>
            <a:endParaRPr lang="en-US" sz="3200" b="1" dirty="0">
              <a:solidFill>
                <a:srgbClr val="FFFFFF"/>
              </a:solidFill>
              <a:latin typeface="Times New Roman" pitchFamily="18" charset="0"/>
              <a:cs typeface="Times New Roman" pitchFamily="18" charset="0"/>
            </a:endParaRPr>
          </a:p>
        </p:txBody>
      </p:sp>
      <p:sp>
        <p:nvSpPr>
          <p:cNvPr id="62" name="Line 11">
            <a:extLst>
              <a:ext uri="{FF2B5EF4-FFF2-40B4-BE49-F238E27FC236}">
                <a16:creationId xmlns:a16="http://schemas.microsoft.com/office/drawing/2014/main" id="{784DECAF-23A5-4BBE-84CA-D31B9B50B4C5}"/>
              </a:ext>
            </a:extLst>
          </p:cNvPr>
          <p:cNvSpPr>
            <a:spLocks noChangeShapeType="1"/>
          </p:cNvSpPr>
          <p:nvPr/>
        </p:nvSpPr>
        <p:spPr bwMode="auto">
          <a:xfrm>
            <a:off x="1108074" y="5655782"/>
            <a:ext cx="74263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pull dir="d"/>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1"/>
          <p:cNvSpPr>
            <a:spLocks noChangeArrowheads="1"/>
          </p:cNvSpPr>
          <p:nvPr/>
        </p:nvSpPr>
        <p:spPr bwMode="auto">
          <a:xfrm>
            <a:off x="228600" y="1468396"/>
            <a:ext cx="8610600" cy="2862322"/>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r>
              <a:rPr lang="vi-VN" sz="2800" b="1" dirty="0">
                <a:solidFill>
                  <a:srgbClr val="00B050"/>
                </a:solidFill>
                <a:latin typeface="Times New Roman" pitchFamily="18" charset="0"/>
                <a:cs typeface="Times New Roman" pitchFamily="18" charset="0"/>
              </a:rPr>
              <a:t>Kiến Thức</a:t>
            </a:r>
            <a:r>
              <a:rPr lang="vi-VN" sz="2800" b="1" dirty="0" smtClean="0">
                <a:solidFill>
                  <a:srgbClr val="00B050"/>
                </a:solidFill>
                <a:latin typeface="Times New Roman" pitchFamily="18" charset="0"/>
                <a:cs typeface="Times New Roman" pitchFamily="18" charset="0"/>
              </a:rPr>
              <a:t>:</a:t>
            </a:r>
            <a:endParaRPr lang="en-US" sz="2800" b="1" dirty="0" smtClean="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Xác định được vị trí của kim loại trong bảng tuần hoàn.</a:t>
            </a:r>
          </a:p>
          <a:p>
            <a:pPr eaLnBrk="0" hangingPunct="0"/>
            <a:endParaRPr lang="en-US" sz="1600"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vi-VN" sz="2800" dirty="0">
                <a:solidFill>
                  <a:srgbClr val="002060"/>
                </a:solidFill>
                <a:latin typeface="Times New Roman" pitchFamily="18" charset="0"/>
                <a:cs typeface="Times New Roman" pitchFamily="18" charset="0"/>
              </a:rPr>
              <a:t> Giải thích được cấu tạo của nguyên tử kim loại và liên kết kim loại. </a:t>
            </a:r>
          </a:p>
        </p:txBody>
      </p:sp>
      <p:grpSp>
        <p:nvGrpSpPr>
          <p:cNvPr id="15" name="Group 4"/>
          <p:cNvGrpSpPr>
            <a:grpSpLocks/>
          </p:cNvGrpSpPr>
          <p:nvPr/>
        </p:nvGrpSpPr>
        <p:grpSpPr bwMode="auto">
          <a:xfrm>
            <a:off x="685800" y="304800"/>
            <a:ext cx="7772400" cy="6172200"/>
            <a:chOff x="990600" y="1143000"/>
            <a:chExt cx="7772400" cy="6172200"/>
          </a:xfrm>
        </p:grpSpPr>
        <p:sp>
          <p:nvSpPr>
            <p:cNvPr id="17" name="Rounded Rectangle 16"/>
            <p:cNvSpPr/>
            <p:nvPr/>
          </p:nvSpPr>
          <p:spPr>
            <a:xfrm>
              <a:off x="9906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19" name="Rounded Rectangle 18"/>
            <p:cNvSpPr/>
            <p:nvPr/>
          </p:nvSpPr>
          <p:spPr>
            <a:xfrm>
              <a:off x="1524000" y="61722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0" name="Rounded Rectangle 19"/>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1" name="Rounded Rectangle 20"/>
            <p:cNvSpPr/>
            <p:nvPr/>
          </p:nvSpPr>
          <p:spPr>
            <a:xfrm>
              <a:off x="2057400" y="6705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7150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0" name="Rounded Rectangle 29"/>
            <p:cNvSpPr/>
            <p:nvPr/>
          </p:nvSpPr>
          <p:spPr>
            <a:xfrm>
              <a:off x="7620000" y="6248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3" name="Rounded Rectangle 32"/>
            <p:cNvSpPr/>
            <p:nvPr/>
          </p:nvSpPr>
          <p:spPr>
            <a:xfrm>
              <a:off x="7086600" y="67564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4"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7" name="Picture 46" descr="http://www.set-edu.com/web%20/images/english/target-market.png"/>
          <p:cNvPicPr>
            <a:picLocks noChangeAspect="1" noChangeArrowheads="1"/>
          </p:cNvPicPr>
          <p:nvPr/>
        </p:nvPicPr>
        <p:blipFill>
          <a:blip r:embed="rId4" cstate="print"/>
          <a:srcRect/>
          <a:stretch>
            <a:fillRect/>
          </a:stretch>
        </p:blipFill>
        <p:spPr bwMode="auto">
          <a:xfrm>
            <a:off x="3429000" y="4876800"/>
            <a:ext cx="1652588" cy="1428840"/>
          </a:xfrm>
          <a:prstGeom prst="rect">
            <a:avLst/>
          </a:prstGeom>
          <a:noFill/>
          <a:ln w="9525">
            <a:noFill/>
            <a:miter lim="800000"/>
            <a:headEnd/>
            <a:tailEnd/>
          </a:ln>
        </p:spPr>
      </p:pic>
      <p:pic>
        <p:nvPicPr>
          <p:cNvPr id="24" name="Picture 27" descr="Hoja Carta2">
            <a:extLst>
              <a:ext uri="{FF2B5EF4-FFF2-40B4-BE49-F238E27FC236}">
                <a16:creationId xmlns:a16="http://schemas.microsoft.com/office/drawing/2014/main" id="{CBEF650F-20CC-4294-AEE8-25E0E631F865}"/>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id="{C0504970-0108-4A3B-8504-887F04B7468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newsflash/>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400373"/>
            <a:ext cx="8610600" cy="3077766"/>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học sinh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Kỹ năng</a:t>
            </a:r>
            <a:r>
              <a:rPr lang="vi-VN" sz="2800" b="1" dirty="0" smtClean="0">
                <a:solidFill>
                  <a:srgbClr val="00B050"/>
                </a:solidFill>
                <a:latin typeface="Times New Roman" pitchFamily="18" charset="0"/>
                <a:cs typeface="Times New Roman" pitchFamily="18" charset="0"/>
              </a:rPr>
              <a:t>:</a:t>
            </a:r>
            <a:endParaRPr lang="en-US" sz="2800" b="1" dirty="0" smtClean="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Xác định được </a:t>
            </a:r>
            <a:r>
              <a:rPr lang="vi-VN" sz="2800" dirty="0" smtClean="0">
                <a:solidFill>
                  <a:srgbClr val="002060"/>
                </a:solidFill>
                <a:latin typeface="Times New Roman" pitchFamily="18" charset="0"/>
                <a:cs typeface="Times New Roman" pitchFamily="18" charset="0"/>
              </a:rPr>
              <a:t>hóa </a:t>
            </a:r>
            <a:r>
              <a:rPr lang="vi-VN" sz="2800" dirty="0">
                <a:solidFill>
                  <a:srgbClr val="002060"/>
                </a:solidFill>
                <a:latin typeface="Times New Roman" pitchFamily="18" charset="0"/>
                <a:cs typeface="Times New Roman" pitchFamily="18" charset="0"/>
              </a:rPr>
              <a:t>trị, tính chất của nguyên tử kim loại.</a:t>
            </a:r>
          </a:p>
          <a:p>
            <a:pPr eaLnBrk="0" hangingPunct="0"/>
            <a:endParaRPr lang="en-US" sz="1600" dirty="0" smtClean="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Giải được bài tập có nội dung liên quan đến tính chất của nguyên tử kim loại</a:t>
            </a:r>
            <a:r>
              <a:rPr lang="vi-VN"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16" name="Group 4"/>
          <p:cNvGrpSpPr>
            <a:grpSpLocks/>
          </p:cNvGrpSpPr>
          <p:nvPr/>
        </p:nvGrpSpPr>
        <p:grpSpPr bwMode="auto">
          <a:xfrm>
            <a:off x="685800" y="304800"/>
            <a:ext cx="7772400" cy="6324600"/>
            <a:chOff x="990600" y="1143000"/>
            <a:chExt cx="7772400" cy="6324600"/>
          </a:xfrm>
        </p:grpSpPr>
        <p:sp>
          <p:nvSpPr>
            <p:cNvPr id="21" name="Rounded Rectangle 20"/>
            <p:cNvSpPr/>
            <p:nvPr/>
          </p:nvSpPr>
          <p:spPr>
            <a:xfrm>
              <a:off x="9906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6324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8580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8674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64008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908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529012" y="48768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id="{DE895EFC-B7D1-41C1-BB31-4739F80316E7}"/>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id="{6FF95911-17F6-4044-91FA-4E2D925B3488}"/>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Rectangle 1"/>
          <p:cNvSpPr>
            <a:spLocks noChangeArrowheads="1"/>
          </p:cNvSpPr>
          <p:nvPr/>
        </p:nvSpPr>
        <p:spPr bwMode="auto">
          <a:xfrm>
            <a:off x="304800" y="1156157"/>
            <a:ext cx="8610600" cy="2831544"/>
          </a:xfrm>
          <a:prstGeom prst="rect">
            <a:avLst/>
          </a:prstGeom>
          <a:noFill/>
          <a:ln w="9525">
            <a:noFill/>
            <a:miter lim="800000"/>
            <a:headEnd/>
            <a:tailEnd/>
          </a:ln>
        </p:spPr>
        <p:txBody>
          <a:bodyPr wrap="square" anchor="ctr">
            <a:spAutoFit/>
          </a:bodyPr>
          <a:lstStyle/>
          <a:p>
            <a:pPr eaLnBrk="0" hangingPunct="0">
              <a:lnSpc>
                <a:spcPct val="150000"/>
              </a:lnSpc>
            </a:pPr>
            <a:r>
              <a:rPr lang="it-IT" sz="2800" b="1" dirty="0">
                <a:solidFill>
                  <a:srgbClr val="002060"/>
                </a:solidFill>
                <a:latin typeface="Times New Roman" pitchFamily="18" charset="0"/>
                <a:cs typeface="Times New Roman" pitchFamily="18" charset="0"/>
              </a:rPr>
              <a:t>Sau khi học xong bài này, người học có khả năng:</a:t>
            </a:r>
          </a:p>
          <a:p>
            <a:pPr eaLnBrk="0" hangingPunct="0">
              <a:lnSpc>
                <a:spcPct val="150000"/>
              </a:lnSpc>
            </a:pPr>
            <a:r>
              <a:rPr lang="vi-VN" sz="2800" b="1" dirty="0">
                <a:solidFill>
                  <a:srgbClr val="00B050"/>
                </a:solidFill>
                <a:latin typeface="Times New Roman" pitchFamily="18" charset="0"/>
                <a:cs typeface="Times New Roman" pitchFamily="18" charset="0"/>
              </a:rPr>
              <a:t>Thái độ:</a:t>
            </a:r>
            <a:endParaRPr lang="en-US" sz="2800" b="1" dirty="0">
              <a:solidFill>
                <a:srgbClr val="00B050"/>
              </a:solidFill>
              <a:latin typeface="Times New Roman" pitchFamily="18" charset="0"/>
              <a:cs typeface="Times New Roman" pitchFamily="18" charset="0"/>
            </a:endParaRPr>
          </a:p>
          <a:p>
            <a:pPr eaLnBrk="0" hangingPunct="0"/>
            <a:endParaRPr lang="en-US" sz="1000" b="1" dirty="0">
              <a:solidFill>
                <a:srgbClr val="002060"/>
              </a:solidFill>
              <a:latin typeface="Times New Roman" pitchFamily="18" charset="0"/>
              <a:cs typeface="Times New Roman" pitchFamily="18" charset="0"/>
            </a:endParaRPr>
          </a:p>
          <a:p>
            <a:pPr eaLnBrk="0" hangingPunct="0">
              <a:buFont typeface="Wingdings" pitchFamily="2" charset="2"/>
              <a:buChar char="ü"/>
            </a:pPr>
            <a:r>
              <a:rPr lang="en-US" sz="2800" dirty="0">
                <a:solidFill>
                  <a:srgbClr val="002060"/>
                </a:solidFill>
                <a:latin typeface="Times New Roman" pitchFamily="18" charset="0"/>
                <a:cs typeface="Times New Roman" pitchFamily="18" charset="0"/>
              </a:rPr>
              <a:t> </a:t>
            </a:r>
            <a:r>
              <a:rPr lang="vi-VN" sz="2800" dirty="0" smtClean="0">
                <a:solidFill>
                  <a:srgbClr val="002060"/>
                </a:solidFill>
                <a:latin typeface="Times New Roman" pitchFamily="18" charset="0"/>
                <a:cs typeface="Times New Roman" pitchFamily="18" charset="0"/>
              </a:rPr>
              <a:t>Có lòng </a:t>
            </a:r>
            <a:r>
              <a:rPr lang="vi-VN" sz="2800" dirty="0">
                <a:solidFill>
                  <a:srgbClr val="002060"/>
                </a:solidFill>
                <a:latin typeface="Times New Roman" pitchFamily="18" charset="0"/>
                <a:cs typeface="Times New Roman" pitchFamily="18" charset="0"/>
              </a:rPr>
              <a:t>say mê học tập, biết vận dụng những kiến thức </a:t>
            </a:r>
            <a:r>
              <a:rPr lang="vi-VN" sz="2800" dirty="0" smtClean="0">
                <a:solidFill>
                  <a:srgbClr val="002060"/>
                </a:solidFill>
                <a:latin typeface="Times New Roman" pitchFamily="18" charset="0"/>
                <a:cs typeface="Times New Roman" pitchFamily="18" charset="0"/>
              </a:rPr>
              <a:t>đ</a:t>
            </a:r>
            <a:r>
              <a:rPr lang="en-US" sz="2800" dirty="0">
                <a:solidFill>
                  <a:srgbClr val="002060"/>
                </a:solidFill>
                <a:latin typeface="Times New Roman" pitchFamily="18" charset="0"/>
                <a:cs typeface="Times New Roman" pitchFamily="18" charset="0"/>
              </a:rPr>
              <a:t>ã</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học vào cuộc sống, có ý thức bảo vệ môi trường và tài </a:t>
            </a:r>
            <a:r>
              <a:rPr lang="vi-VN" sz="2800" dirty="0" smtClean="0">
                <a:solidFill>
                  <a:srgbClr val="002060"/>
                </a:solidFill>
                <a:latin typeface="Times New Roman" pitchFamily="18" charset="0"/>
                <a:cs typeface="Times New Roman" pitchFamily="18" charset="0"/>
              </a:rPr>
              <a:t>nguyên</a:t>
            </a:r>
            <a:r>
              <a:rPr lang="en-US" sz="2800" dirty="0" smtClean="0">
                <a:solidFill>
                  <a:srgbClr val="002060"/>
                </a:solidFill>
                <a:latin typeface="Times New Roman" pitchFamily="18" charset="0"/>
                <a:cs typeface="Times New Roman" pitchFamily="18" charset="0"/>
              </a:rPr>
              <a:t>.</a:t>
            </a:r>
            <a:endParaRPr lang="vi-VN" sz="2800" dirty="0">
              <a:solidFill>
                <a:srgbClr val="002060"/>
              </a:solidFill>
              <a:latin typeface="Times New Roman" pitchFamily="18" charset="0"/>
              <a:cs typeface="Times New Roman" pitchFamily="18" charset="0"/>
            </a:endParaRPr>
          </a:p>
        </p:txBody>
      </p:sp>
      <p:grpSp>
        <p:nvGrpSpPr>
          <p:cNvPr id="2" name="Group 4"/>
          <p:cNvGrpSpPr>
            <a:grpSpLocks/>
          </p:cNvGrpSpPr>
          <p:nvPr/>
        </p:nvGrpSpPr>
        <p:grpSpPr bwMode="auto">
          <a:xfrm>
            <a:off x="685800" y="304800"/>
            <a:ext cx="7772400" cy="5867400"/>
            <a:chOff x="990600" y="1143000"/>
            <a:chExt cx="7772400" cy="5867400"/>
          </a:xfrm>
        </p:grpSpPr>
        <p:sp>
          <p:nvSpPr>
            <p:cNvPr id="21" name="Rounded Rectangle 20"/>
            <p:cNvSpPr/>
            <p:nvPr/>
          </p:nvSpPr>
          <p:spPr>
            <a:xfrm>
              <a:off x="9906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2" name="Rounded Rectangle 21"/>
            <p:cNvSpPr/>
            <p:nvPr/>
          </p:nvSpPr>
          <p:spPr>
            <a:xfrm>
              <a:off x="1524000" y="58674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3" name="Rounded Rectangle 22"/>
            <p:cNvSpPr/>
            <p:nvPr/>
          </p:nvSpPr>
          <p:spPr>
            <a:xfrm>
              <a:off x="3721100" y="1143000"/>
              <a:ext cx="2159000" cy="762000"/>
            </a:xfrm>
            <a:prstGeom prst="roundRect">
              <a:avLst/>
            </a:prstGeom>
            <a:solidFill>
              <a:srgbClr val="FFC00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24" name="Rounded Rectangle 23"/>
            <p:cNvSpPr/>
            <p:nvPr/>
          </p:nvSpPr>
          <p:spPr>
            <a:xfrm>
              <a:off x="2057400" y="64008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28" name="Rounded Rectangle 27"/>
            <p:cNvSpPr/>
            <p:nvPr/>
          </p:nvSpPr>
          <p:spPr>
            <a:xfrm>
              <a:off x="8153400" y="5410200"/>
              <a:ext cx="609600" cy="558800"/>
            </a:xfrm>
            <a:prstGeom prst="roundRect">
              <a:avLst/>
            </a:prstGeom>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a:p>
          </p:txBody>
        </p:sp>
        <p:sp>
          <p:nvSpPr>
            <p:cNvPr id="33" name="Rounded Rectangle 32"/>
            <p:cNvSpPr/>
            <p:nvPr/>
          </p:nvSpPr>
          <p:spPr>
            <a:xfrm>
              <a:off x="7620000" y="5943600"/>
              <a:ext cx="609600" cy="558800"/>
            </a:xfrm>
            <a:prstGeom prst="roundRect">
              <a:avLst/>
            </a:prstGeom>
            <a:solidFill>
              <a:srgbClr val="7030A0"/>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sp>
          <p:nvSpPr>
            <p:cNvPr id="34" name="Rounded Rectangle 33"/>
            <p:cNvSpPr/>
            <p:nvPr/>
          </p:nvSpPr>
          <p:spPr>
            <a:xfrm>
              <a:off x="7086600" y="6451600"/>
              <a:ext cx="609600" cy="558800"/>
            </a:xfrm>
            <a:prstGeom prst="roundRect">
              <a:avLst/>
            </a:prstGeom>
            <a:solidFill>
              <a:srgbClr val="FFCCFF"/>
            </a:solidFill>
            <a:ln>
              <a:noFill/>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style>
            <a:lnRef idx="1">
              <a:schemeClr val="accent3"/>
            </a:lnRef>
            <a:fillRef idx="2">
              <a:schemeClr val="accent3"/>
            </a:fillRef>
            <a:effectRef idx="1">
              <a:schemeClr val="accent3"/>
            </a:effectRef>
            <a:fontRef idx="minor">
              <a:schemeClr val="dk1"/>
            </a:fontRef>
          </p:style>
          <p:txBody>
            <a:bodyPr anchor="ctr"/>
            <a:lstStyle/>
            <a:p>
              <a:pPr algn="ctr">
                <a:defRPr/>
              </a:pPr>
              <a:endParaRPr lang="en-US"/>
            </a:p>
          </p:txBody>
        </p:sp>
      </p:grpSp>
      <p:sp>
        <p:nvSpPr>
          <p:cNvPr id="37" name="Rectangle 4"/>
          <p:cNvSpPr>
            <a:spLocks noChangeArrowheads="1"/>
          </p:cNvSpPr>
          <p:nvPr/>
        </p:nvSpPr>
        <p:spPr bwMode="auto">
          <a:xfrm>
            <a:off x="3373438" y="381000"/>
            <a:ext cx="2265362" cy="584200"/>
          </a:xfrm>
          <a:prstGeom prst="rect">
            <a:avLst/>
          </a:prstGeom>
          <a:noFill/>
          <a:ln w="9525">
            <a:noFill/>
            <a:miter lim="800000"/>
            <a:headEnd/>
            <a:tailEnd/>
          </a:ln>
        </p:spPr>
        <p:txBody>
          <a:bodyPr wrap="none">
            <a:spAutoFit/>
          </a:bodyPr>
          <a:lstStyle/>
          <a:p>
            <a:pPr eaLnBrk="0" hangingPunct="0">
              <a:defRPr/>
            </a:pPr>
            <a:r>
              <a:rPr lang="it-IT" sz="3200" b="1">
                <a:solidFill>
                  <a:schemeClr val="accent1">
                    <a:lumMod val="75000"/>
                  </a:schemeClr>
                </a:solidFill>
                <a:latin typeface="Times New Roman" pitchFamily="18" charset="0"/>
                <a:cs typeface="Times New Roman" pitchFamily="18" charset="0"/>
              </a:rPr>
              <a:t>MỤC TIÊU</a:t>
            </a:r>
            <a:endParaRPr lang="en-US" sz="3200" b="1">
              <a:solidFill>
                <a:schemeClr val="accent1">
                  <a:lumMod val="75000"/>
                </a:schemeClr>
              </a:solidFill>
              <a:latin typeface="Times New Roman" pitchFamily="18" charset="0"/>
              <a:cs typeface="Times New Roman" pitchFamily="18" charset="0"/>
            </a:endParaRPr>
          </a:p>
        </p:txBody>
      </p:sp>
      <p:pic>
        <p:nvPicPr>
          <p:cNvPr id="38" name="Picture 46" descr="http://www.set-edu.com/web%20/images/english/target-market.png"/>
          <p:cNvPicPr>
            <a:picLocks noChangeAspect="1" noChangeArrowheads="1"/>
          </p:cNvPicPr>
          <p:nvPr/>
        </p:nvPicPr>
        <p:blipFill>
          <a:blip r:embed="rId4" cstate="print"/>
          <a:srcRect/>
          <a:stretch>
            <a:fillRect/>
          </a:stretch>
        </p:blipFill>
        <p:spPr bwMode="auto">
          <a:xfrm>
            <a:off x="3605212" y="4648200"/>
            <a:ext cx="1652588" cy="1428840"/>
          </a:xfrm>
          <a:prstGeom prst="rect">
            <a:avLst/>
          </a:prstGeom>
          <a:noFill/>
          <a:ln w="9525">
            <a:noFill/>
            <a:miter lim="800000"/>
            <a:headEnd/>
            <a:tailEnd/>
          </a:ln>
        </p:spPr>
      </p:pic>
      <p:pic>
        <p:nvPicPr>
          <p:cNvPr id="25" name="Picture 27" descr="Hoja Carta2">
            <a:extLst>
              <a:ext uri="{FF2B5EF4-FFF2-40B4-BE49-F238E27FC236}">
                <a16:creationId xmlns:a16="http://schemas.microsoft.com/office/drawing/2014/main" id="{FF76120F-6C6D-404D-B7A2-D7A75CF132AA}"/>
              </a:ext>
            </a:extLst>
          </p:cNvPr>
          <p:cNvPicPr>
            <a:picLocks noChangeAspect="1" noChangeArrowheads="1"/>
          </p:cNvPicPr>
          <p:nvPr/>
        </p:nvPicPr>
        <p:blipFill>
          <a:blip r:embed="rId5" cstate="print"/>
          <a:srcRect t="51007"/>
          <a:stretch>
            <a:fillRect/>
          </a:stretch>
        </p:blipFill>
        <p:spPr bwMode="auto">
          <a:xfrm>
            <a:off x="0" y="6324600"/>
            <a:ext cx="9144000" cy="533400"/>
          </a:xfrm>
          <a:prstGeom prst="rect">
            <a:avLst/>
          </a:prstGeom>
          <a:noFill/>
          <a:ln w="9525">
            <a:noFill/>
            <a:miter lim="800000"/>
            <a:headEnd/>
            <a:tailEnd/>
          </a:ln>
        </p:spPr>
      </p:pic>
      <p:sp>
        <p:nvSpPr>
          <p:cNvPr id="35" name="Rectangle 34">
            <a:extLst>
              <a:ext uri="{FF2B5EF4-FFF2-40B4-BE49-F238E27FC236}">
                <a16:creationId xmlns:a16="http://schemas.microsoft.com/office/drawing/2014/main" id="{4C376EE7-C939-4529-8109-E571A74CDBE3}"/>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dissolv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a:t>
            </a:r>
            <a:r>
              <a:rPr lang="en-US" sz="3600" b="1" dirty="0" err="1">
                <a:solidFill>
                  <a:schemeClr val="bg1"/>
                </a:solidFill>
                <a:latin typeface="Times New Roman" pitchFamily="18" charset="0"/>
                <a:cs typeface="Times New Roman" pitchFamily="18" charset="0"/>
              </a:rPr>
              <a:t>Vị</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trí</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của</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loại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trong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bảng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tuần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hoàn</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1" name="Picture 3" descr="C:\Documents and Settings\HP\My Documents\My Pictures\atom.png"/>
          <p:cNvPicPr>
            <a:picLocks noChangeAspect="1" noChangeArrowheads="1"/>
          </p:cNvPicPr>
          <p:nvPr/>
        </p:nvPicPr>
        <p:blipFill>
          <a:blip r:embed="rId5">
            <a:extLst>
              <a:ext uri="{28A0092B-C50C-407E-A947-70E740481C1C}">
                <a14:useLocalDpi xmlns:a14="http://schemas.microsoft.com/office/drawing/2010/main" val="0"/>
              </a:ext>
            </a:extLst>
          </a:blip>
          <a:srcRect b="2216"/>
          <a:stretch>
            <a:fillRect/>
          </a:stretch>
        </p:blipFill>
        <p:spPr bwMode="auto">
          <a:xfrm>
            <a:off x="990600" y="1307068"/>
            <a:ext cx="7162800" cy="50637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p:zoom/>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1. </a:t>
            </a:r>
            <a:r>
              <a:rPr lang="en-US" sz="3600" b="1" dirty="0" err="1">
                <a:solidFill>
                  <a:schemeClr val="bg1"/>
                </a:solidFill>
                <a:latin typeface="Times New Roman" pitchFamily="18" charset="0"/>
                <a:cs typeface="Times New Roman" pitchFamily="18" charset="0"/>
              </a:rPr>
              <a:t>Vị</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trí</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của</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loại</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trong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bảng</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tuần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hoàn</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
        <p:nvSpPr>
          <p:cNvPr id="5" name="Freeform 4"/>
          <p:cNvSpPr/>
          <p:nvPr/>
        </p:nvSpPr>
        <p:spPr>
          <a:xfrm>
            <a:off x="870858" y="1219200"/>
            <a:ext cx="7663542" cy="1532708"/>
          </a:xfrm>
          <a:custGeom>
            <a:avLst/>
            <a:gdLst>
              <a:gd name="connsiteX0" fmla="*/ 0 w 7663542"/>
              <a:gd name="connsiteY0" fmla="*/ 0 h 1532708"/>
              <a:gd name="connsiteX1" fmla="*/ 7663542 w 7663542"/>
              <a:gd name="connsiteY1" fmla="*/ 0 h 1532708"/>
              <a:gd name="connsiteX2" fmla="*/ 7663542 w 7663542"/>
              <a:gd name="connsiteY2" fmla="*/ 1532708 h 1532708"/>
              <a:gd name="connsiteX3" fmla="*/ 0 w 7663542"/>
              <a:gd name="connsiteY3" fmla="*/ 1532708 h 1532708"/>
              <a:gd name="connsiteX4" fmla="*/ 0 w 7663542"/>
              <a:gd name="connsiteY4" fmla="*/ 0 h 153270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663542" h="1532708">
                <a:moveTo>
                  <a:pt x="0" y="0"/>
                </a:moveTo>
                <a:lnTo>
                  <a:pt x="7663542" y="0"/>
                </a:lnTo>
                <a:lnTo>
                  <a:pt x="7663542" y="1532708"/>
                </a:lnTo>
                <a:lnTo>
                  <a:pt x="0" y="1532708"/>
                </a:lnTo>
                <a:lnTo>
                  <a:pt x="0" y="0"/>
                </a:lnTo>
                <a:close/>
              </a:path>
            </a:pathLst>
          </a:custGeom>
        </p:spPr>
        <p:style>
          <a:lnRef idx="0">
            <a:schemeClr val="dk1">
              <a:hueOff val="0"/>
              <a:satOff val="0"/>
              <a:lumOff val="0"/>
              <a:alphaOff val="0"/>
            </a:schemeClr>
          </a:lnRef>
          <a:fillRef idx="1">
            <a:schemeClr val="accent2">
              <a:shade val="90000"/>
              <a:hueOff val="0"/>
              <a:satOff val="0"/>
              <a:lumOff val="0"/>
              <a:alphaOff val="0"/>
            </a:schemeClr>
          </a:fillRef>
          <a:effectRef idx="0">
            <a:schemeClr val="accent2">
              <a:shade val="90000"/>
              <a:hueOff val="0"/>
              <a:satOff val="0"/>
              <a:lumOff val="0"/>
              <a:alphaOff val="0"/>
            </a:schemeClr>
          </a:effectRef>
          <a:fontRef idx="minor">
            <a:schemeClr val="lt1">
              <a:hueOff val="0"/>
              <a:satOff val="0"/>
              <a:lumOff val="0"/>
              <a:alphaOff val="0"/>
            </a:schemeClr>
          </a:fontRef>
        </p:style>
        <p:txBody>
          <a:bodyPr spcFirstLastPara="0" vert="horz" wrap="square" lIns="106680" tIns="106680" rIns="106680" bIns="106680" numCol="1" spcCol="1270" anchor="ctr" anchorCtr="0">
            <a:noAutofit/>
          </a:bodyPr>
          <a:lstStyle/>
          <a:p>
            <a:pPr lvl="0" algn="ctr" defTabSz="1244600">
              <a:lnSpc>
                <a:spcPct val="90000"/>
              </a:lnSpc>
              <a:spcBef>
                <a:spcPct val="0"/>
              </a:spcBef>
              <a:spcAft>
                <a:spcPct val="35000"/>
              </a:spcAft>
            </a:pPr>
            <a:r>
              <a:rPr lang="en-US" sz="2800" kern="1200" dirty="0" err="1" smtClean="0">
                <a:latin typeface="Times New Roman" panose="02020603050405020304" pitchFamily="18" charset="0"/>
                <a:cs typeface="Times New Roman" panose="02020603050405020304" pitchFamily="18" charset="0"/>
              </a:rPr>
              <a:t>Trên</a:t>
            </a:r>
            <a:r>
              <a:rPr lang="en-US" sz="2800" kern="1200" dirty="0" smtClean="0">
                <a:latin typeface="Times New Roman" panose="02020603050405020304" pitchFamily="18" charset="0"/>
                <a:cs typeface="Times New Roman" panose="02020603050405020304" pitchFamily="18" charset="0"/>
              </a:rPr>
              <a:t> 110 </a:t>
            </a:r>
            <a:r>
              <a:rPr lang="en-US" sz="2800" kern="1200" dirty="0" err="1" smtClean="0">
                <a:latin typeface="Times New Roman" panose="02020603050405020304" pitchFamily="18" charset="0"/>
                <a:cs typeface="Times New Roman" panose="02020603050405020304" pitchFamily="18" charset="0"/>
              </a:rPr>
              <a:t>nguyên</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tố</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hóa</a:t>
            </a:r>
            <a:r>
              <a:rPr lang="en-US" sz="2800" kern="1200" dirty="0" smtClean="0">
                <a:latin typeface="Times New Roman" panose="02020603050405020304" pitchFamily="18" charset="0"/>
                <a:cs typeface="Times New Roman" panose="02020603050405020304" pitchFamily="18" charset="0"/>
              </a:rPr>
              <a:t> học đã </a:t>
            </a:r>
            <a:r>
              <a:rPr lang="en-US" sz="2800" kern="1200" dirty="0" err="1" smtClean="0">
                <a:latin typeface="Times New Roman" panose="02020603050405020304" pitchFamily="18" charset="0"/>
                <a:cs typeface="Times New Roman" panose="02020603050405020304" pitchFamily="18" charset="0"/>
              </a:rPr>
              <a:t>biết</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có</a:t>
            </a:r>
            <a:r>
              <a:rPr lang="en-US" sz="2800" kern="1200" dirty="0" smtClean="0">
                <a:latin typeface="Times New Roman" panose="02020603050405020304" pitchFamily="18" charset="0"/>
                <a:cs typeface="Times New Roman" panose="02020603050405020304" pitchFamily="18" charset="0"/>
              </a:rPr>
              <a:t> </a:t>
            </a:r>
            <a:r>
              <a:rPr lang="en-US" sz="2800" kern="1200" dirty="0" err="1" smtClean="0">
                <a:latin typeface="Times New Roman" panose="02020603050405020304" pitchFamily="18" charset="0"/>
                <a:cs typeface="Times New Roman" panose="02020603050405020304" pitchFamily="18" charset="0"/>
              </a:rPr>
              <a:t>tới</a:t>
            </a:r>
            <a:r>
              <a:rPr lang="en-US" sz="2800" kern="1200" dirty="0" smtClean="0">
                <a:latin typeface="Times New Roman" panose="02020603050405020304" pitchFamily="18" charset="0"/>
                <a:cs typeface="Times New Roman" panose="02020603050405020304" pitchFamily="18" charset="0"/>
              </a:rPr>
              <a:t> </a:t>
            </a:r>
            <a:r>
              <a:rPr lang="en-US" sz="2800" b="1" kern="1200" dirty="0" err="1" smtClean="0">
                <a:solidFill>
                  <a:srgbClr val="1909E5"/>
                </a:solidFill>
                <a:latin typeface="Times New Roman" panose="02020603050405020304" pitchFamily="18" charset="0"/>
                <a:cs typeface="Times New Roman" panose="02020603050405020304" pitchFamily="18" charset="0"/>
              </a:rPr>
              <a:t>gần</a:t>
            </a:r>
            <a:r>
              <a:rPr lang="en-US" sz="2800" b="1" kern="1200" dirty="0" smtClean="0">
                <a:solidFill>
                  <a:srgbClr val="1909E5"/>
                </a:solidFill>
                <a:latin typeface="Times New Roman" panose="02020603050405020304" pitchFamily="18" charset="0"/>
                <a:cs typeface="Times New Roman" panose="02020603050405020304" pitchFamily="18" charset="0"/>
              </a:rPr>
              <a:t> 90 </a:t>
            </a:r>
            <a:r>
              <a:rPr lang="en-US" sz="2800" b="1" kern="1200" dirty="0" err="1" smtClean="0">
                <a:solidFill>
                  <a:srgbClr val="1909E5"/>
                </a:solidFill>
                <a:latin typeface="Times New Roman" panose="02020603050405020304" pitchFamily="18" charset="0"/>
                <a:cs typeface="Times New Roman" panose="02020603050405020304" pitchFamily="18" charset="0"/>
              </a:rPr>
              <a:t>nguyên</a:t>
            </a:r>
            <a:r>
              <a:rPr lang="en-US" sz="2800" b="1" kern="1200" dirty="0" smtClean="0">
                <a:solidFill>
                  <a:srgbClr val="1909E5"/>
                </a:solidFill>
                <a:latin typeface="Times New Roman" panose="02020603050405020304" pitchFamily="18" charset="0"/>
                <a:cs typeface="Times New Roman" panose="02020603050405020304" pitchFamily="18" charset="0"/>
              </a:rPr>
              <a:t> </a:t>
            </a:r>
            <a:r>
              <a:rPr lang="en-US" sz="2800" b="1" kern="1200" dirty="0" err="1" smtClean="0">
                <a:solidFill>
                  <a:srgbClr val="1909E5"/>
                </a:solidFill>
                <a:latin typeface="Times New Roman" panose="02020603050405020304" pitchFamily="18" charset="0"/>
                <a:cs typeface="Times New Roman" panose="02020603050405020304" pitchFamily="18" charset="0"/>
              </a:rPr>
              <a:t>tố</a:t>
            </a:r>
            <a:r>
              <a:rPr lang="en-US" sz="2800" b="1" kern="1200" dirty="0" smtClean="0">
                <a:solidFill>
                  <a:srgbClr val="1909E5"/>
                </a:solidFill>
                <a:latin typeface="Times New Roman" panose="02020603050405020304" pitchFamily="18" charset="0"/>
                <a:cs typeface="Times New Roman" panose="02020603050405020304" pitchFamily="18" charset="0"/>
              </a:rPr>
              <a:t> </a:t>
            </a:r>
            <a:r>
              <a:rPr lang="en-US" sz="2800" b="1" kern="1200" dirty="0" err="1" smtClean="0">
                <a:solidFill>
                  <a:srgbClr val="1909E5"/>
                </a:solidFill>
                <a:latin typeface="Times New Roman" panose="02020603050405020304" pitchFamily="18" charset="0"/>
                <a:cs typeface="Times New Roman" panose="02020603050405020304" pitchFamily="18" charset="0"/>
              </a:rPr>
              <a:t>là</a:t>
            </a:r>
            <a:r>
              <a:rPr lang="en-US" sz="2800" b="1" kern="1200" dirty="0" smtClean="0">
                <a:solidFill>
                  <a:srgbClr val="1909E5"/>
                </a:solidFill>
                <a:latin typeface="Times New Roman" panose="02020603050405020304" pitchFamily="18" charset="0"/>
                <a:cs typeface="Times New Roman" panose="02020603050405020304" pitchFamily="18" charset="0"/>
              </a:rPr>
              <a:t> </a:t>
            </a:r>
            <a:r>
              <a:rPr lang="en-US" sz="2800" b="1" kern="1200" dirty="0" err="1" smtClean="0">
                <a:solidFill>
                  <a:srgbClr val="1909E5"/>
                </a:solidFill>
                <a:latin typeface="Times New Roman" panose="02020603050405020304" pitchFamily="18" charset="0"/>
                <a:cs typeface="Times New Roman" panose="02020603050405020304" pitchFamily="18" charset="0"/>
              </a:rPr>
              <a:t>kim</a:t>
            </a:r>
            <a:r>
              <a:rPr lang="en-US" sz="2800" b="1" kern="1200" dirty="0" smtClean="0">
                <a:solidFill>
                  <a:srgbClr val="1909E5"/>
                </a:solidFill>
                <a:latin typeface="Times New Roman" panose="02020603050405020304" pitchFamily="18" charset="0"/>
                <a:cs typeface="Times New Roman" panose="02020603050405020304" pitchFamily="18" charset="0"/>
              </a:rPr>
              <a:t> </a:t>
            </a:r>
            <a:r>
              <a:rPr lang="en-US" sz="2800" b="1" kern="1200" dirty="0" err="1" smtClean="0">
                <a:solidFill>
                  <a:srgbClr val="1909E5"/>
                </a:solidFill>
                <a:latin typeface="Times New Roman" panose="02020603050405020304" pitchFamily="18" charset="0"/>
                <a:cs typeface="Times New Roman" panose="02020603050405020304" pitchFamily="18" charset="0"/>
              </a:rPr>
              <a:t>loại</a:t>
            </a:r>
            <a:r>
              <a:rPr lang="en-US" sz="2800" b="1" kern="1200" dirty="0" smtClean="0">
                <a:solidFill>
                  <a:srgbClr val="1909E5"/>
                </a:solidFill>
                <a:latin typeface="Times New Roman" panose="02020603050405020304" pitchFamily="18" charset="0"/>
                <a:cs typeface="Times New Roman" panose="02020603050405020304" pitchFamily="18" charset="0"/>
              </a:rPr>
              <a:t>. </a:t>
            </a:r>
            <a:r>
              <a:rPr lang="vi-VN" sz="2800" kern="1200" dirty="0" smtClean="0">
                <a:latin typeface="+mj-lt"/>
                <a:cs typeface="Times New Roman" panose="02020603050405020304" pitchFamily="18" charset="0"/>
              </a:rPr>
              <a:t>Các nguyên tố kim loại ở những vị trí sau:</a:t>
            </a:r>
            <a:endParaRPr lang="en-US" sz="2800" kern="1200" dirty="0">
              <a:latin typeface="+mj-lt"/>
            </a:endParaRPr>
          </a:p>
        </p:txBody>
      </p:sp>
      <p:sp>
        <p:nvSpPr>
          <p:cNvPr id="6" name="Freeform 5"/>
          <p:cNvSpPr/>
          <p:nvPr/>
        </p:nvSpPr>
        <p:spPr>
          <a:xfrm>
            <a:off x="874599" y="2751908"/>
            <a:ext cx="2552019" cy="3576319"/>
          </a:xfrm>
          <a:custGeom>
            <a:avLst/>
            <a:gdLst>
              <a:gd name="connsiteX0" fmla="*/ 0 w 2552019"/>
              <a:gd name="connsiteY0" fmla="*/ 0 h 3218687"/>
              <a:gd name="connsiteX1" fmla="*/ 2552019 w 2552019"/>
              <a:gd name="connsiteY1" fmla="*/ 0 h 3218687"/>
              <a:gd name="connsiteX2" fmla="*/ 2552019 w 2552019"/>
              <a:gd name="connsiteY2" fmla="*/ 3218687 h 3218687"/>
              <a:gd name="connsiteX3" fmla="*/ 0 w 2552019"/>
              <a:gd name="connsiteY3" fmla="*/ 3218687 h 3218687"/>
              <a:gd name="connsiteX4" fmla="*/ 0 w 2552019"/>
              <a:gd name="connsiteY4" fmla="*/ 0 h 3218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2019" h="3218687">
                <a:moveTo>
                  <a:pt x="0" y="0"/>
                </a:moveTo>
                <a:lnTo>
                  <a:pt x="2552019" y="0"/>
                </a:lnTo>
                <a:lnTo>
                  <a:pt x="2552019" y="3218687"/>
                </a:lnTo>
                <a:lnTo>
                  <a:pt x="0" y="3218687"/>
                </a:lnTo>
                <a:lnTo>
                  <a:pt x="0" y="0"/>
                </a:lnTo>
                <a:close/>
              </a:path>
            </a:pathLst>
          </a:custGeom>
        </p:spPr>
        <p:style>
          <a:lnRef idx="2">
            <a:schemeClr val="lt1">
              <a:hueOff val="0"/>
              <a:satOff val="0"/>
              <a:lumOff val="0"/>
              <a:alphaOff val="0"/>
            </a:schemeClr>
          </a:lnRef>
          <a:fillRef idx="1">
            <a:schemeClr val="accent2">
              <a:hueOff val="0"/>
              <a:satOff val="0"/>
              <a:lumOff val="0"/>
              <a:alphaOff val="0"/>
            </a:schemeClr>
          </a:fillRef>
          <a:effectRef idx="0">
            <a:schemeClr val="accent2">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vi-VN" sz="2800" b="1" kern="1200" dirty="0" smtClean="0">
                <a:solidFill>
                  <a:srgbClr val="FFFF00"/>
                </a:solidFill>
                <a:latin typeface="+mj-lt"/>
                <a:cs typeface="Times New Roman" panose="02020603050405020304" pitchFamily="18" charset="0"/>
              </a:rPr>
              <a:t>Phân nhóm chính: </a:t>
            </a:r>
            <a:endParaRPr lang="en-US" sz="2800" b="1" kern="1200" dirty="0" smtClean="0">
              <a:solidFill>
                <a:srgbClr val="FFFF00"/>
              </a:solidFill>
              <a:latin typeface="+mj-lt"/>
              <a:cs typeface="Times New Roman" panose="02020603050405020304" pitchFamily="18" charset="0"/>
            </a:endParaRPr>
          </a:p>
          <a:p>
            <a:pPr lvl="0" algn="ctr" defTabSz="1066800">
              <a:lnSpc>
                <a:spcPct val="90000"/>
              </a:lnSpc>
              <a:spcBef>
                <a:spcPct val="0"/>
              </a:spcBef>
              <a:spcAft>
                <a:spcPct val="35000"/>
              </a:spcAft>
            </a:pPr>
            <a:r>
              <a:rPr lang="vi-VN" sz="2800" kern="1200" dirty="0" smtClean="0">
                <a:latin typeface="+mj-lt"/>
                <a:cs typeface="Times New Roman" panose="02020603050405020304" pitchFamily="18" charset="0"/>
              </a:rPr>
              <a:t>Nhóm IA (trừ H), nhóm IIA, nhóm IIIA (trừ B) và một phần của các nhóm IVA, VA, VIA.</a:t>
            </a:r>
            <a:endParaRPr lang="en-US" sz="2800" kern="1200" dirty="0">
              <a:latin typeface="+mj-lt"/>
            </a:endParaRPr>
          </a:p>
        </p:txBody>
      </p:sp>
      <p:sp>
        <p:nvSpPr>
          <p:cNvPr id="7" name="Freeform 6"/>
          <p:cNvSpPr/>
          <p:nvPr/>
        </p:nvSpPr>
        <p:spPr>
          <a:xfrm>
            <a:off x="3426619" y="2751907"/>
            <a:ext cx="2552019" cy="3576319"/>
          </a:xfrm>
          <a:custGeom>
            <a:avLst/>
            <a:gdLst>
              <a:gd name="connsiteX0" fmla="*/ 0 w 2552019"/>
              <a:gd name="connsiteY0" fmla="*/ 0 h 3218687"/>
              <a:gd name="connsiteX1" fmla="*/ 2552019 w 2552019"/>
              <a:gd name="connsiteY1" fmla="*/ 0 h 3218687"/>
              <a:gd name="connsiteX2" fmla="*/ 2552019 w 2552019"/>
              <a:gd name="connsiteY2" fmla="*/ 3218687 h 3218687"/>
              <a:gd name="connsiteX3" fmla="*/ 0 w 2552019"/>
              <a:gd name="connsiteY3" fmla="*/ 3218687 h 3218687"/>
              <a:gd name="connsiteX4" fmla="*/ 0 w 2552019"/>
              <a:gd name="connsiteY4" fmla="*/ 0 h 3218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2019" h="3218687">
                <a:moveTo>
                  <a:pt x="0" y="0"/>
                </a:moveTo>
                <a:lnTo>
                  <a:pt x="2552019" y="0"/>
                </a:lnTo>
                <a:lnTo>
                  <a:pt x="2552019" y="3218687"/>
                </a:lnTo>
                <a:lnTo>
                  <a:pt x="0" y="3218687"/>
                </a:lnTo>
                <a:lnTo>
                  <a:pt x="0" y="0"/>
                </a:lnTo>
                <a:close/>
              </a:path>
            </a:pathLst>
          </a:custGeom>
        </p:spPr>
        <p:style>
          <a:lnRef idx="2">
            <a:schemeClr val="lt1">
              <a:hueOff val="0"/>
              <a:satOff val="0"/>
              <a:lumOff val="0"/>
              <a:alphaOff val="0"/>
            </a:schemeClr>
          </a:lnRef>
          <a:fillRef idx="1">
            <a:schemeClr val="accent3">
              <a:hueOff val="0"/>
              <a:satOff val="0"/>
              <a:lumOff val="0"/>
              <a:alphaOff val="0"/>
            </a:schemeClr>
          </a:fillRef>
          <a:effectRef idx="0">
            <a:schemeClr val="accent3">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vi-VN" sz="2800" b="1" kern="1200" dirty="0" smtClean="0">
                <a:solidFill>
                  <a:srgbClr val="FFFF00"/>
                </a:solidFill>
                <a:latin typeface="+mj-lt"/>
                <a:cs typeface="Times New Roman" panose="02020603050405020304" pitchFamily="18" charset="0"/>
              </a:rPr>
              <a:t>Phân nhóm phụ:</a:t>
            </a:r>
            <a:endParaRPr lang="en-US" sz="2800" b="1" kern="1200" dirty="0" smtClean="0">
              <a:solidFill>
                <a:srgbClr val="FFFF00"/>
              </a:solidFill>
              <a:latin typeface="+mj-lt"/>
              <a:cs typeface="Times New Roman" panose="02020603050405020304" pitchFamily="18" charset="0"/>
            </a:endParaRPr>
          </a:p>
          <a:p>
            <a:pPr lvl="0" algn="ctr" defTabSz="1066800">
              <a:lnSpc>
                <a:spcPct val="90000"/>
              </a:lnSpc>
              <a:spcBef>
                <a:spcPct val="0"/>
              </a:spcBef>
              <a:spcAft>
                <a:spcPct val="35000"/>
              </a:spcAft>
            </a:pPr>
            <a:r>
              <a:rPr lang="vi-VN" sz="2800" b="1" kern="1200" dirty="0" smtClean="0">
                <a:solidFill>
                  <a:srgbClr val="FFFF00"/>
                </a:solidFill>
                <a:latin typeface="+mj-lt"/>
                <a:cs typeface="Times New Roman" panose="02020603050405020304" pitchFamily="18" charset="0"/>
              </a:rPr>
              <a:t> </a:t>
            </a:r>
            <a:r>
              <a:rPr lang="vi-VN" sz="2800" kern="1200" dirty="0" smtClean="0">
                <a:latin typeface="+mj-lt"/>
                <a:cs typeface="Times New Roman" panose="02020603050405020304" pitchFamily="18" charset="0"/>
              </a:rPr>
              <a:t>Nhóm IB đến nhóm VIIIB.</a:t>
            </a:r>
            <a:endParaRPr lang="en-US" sz="2800" kern="1200" dirty="0">
              <a:latin typeface="+mj-lt"/>
            </a:endParaRPr>
          </a:p>
        </p:txBody>
      </p:sp>
      <p:sp>
        <p:nvSpPr>
          <p:cNvPr id="8" name="Freeform 7"/>
          <p:cNvSpPr/>
          <p:nvPr/>
        </p:nvSpPr>
        <p:spPr>
          <a:xfrm>
            <a:off x="5982381" y="2751907"/>
            <a:ext cx="2552019" cy="3576319"/>
          </a:xfrm>
          <a:custGeom>
            <a:avLst/>
            <a:gdLst>
              <a:gd name="connsiteX0" fmla="*/ 0 w 2552019"/>
              <a:gd name="connsiteY0" fmla="*/ 0 h 3218687"/>
              <a:gd name="connsiteX1" fmla="*/ 2552019 w 2552019"/>
              <a:gd name="connsiteY1" fmla="*/ 0 h 3218687"/>
              <a:gd name="connsiteX2" fmla="*/ 2552019 w 2552019"/>
              <a:gd name="connsiteY2" fmla="*/ 3218687 h 3218687"/>
              <a:gd name="connsiteX3" fmla="*/ 0 w 2552019"/>
              <a:gd name="connsiteY3" fmla="*/ 3218687 h 3218687"/>
              <a:gd name="connsiteX4" fmla="*/ 0 w 2552019"/>
              <a:gd name="connsiteY4" fmla="*/ 0 h 321868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2552019" h="3218687">
                <a:moveTo>
                  <a:pt x="0" y="0"/>
                </a:moveTo>
                <a:lnTo>
                  <a:pt x="2552019" y="0"/>
                </a:lnTo>
                <a:lnTo>
                  <a:pt x="2552019" y="3218687"/>
                </a:lnTo>
                <a:lnTo>
                  <a:pt x="0" y="3218687"/>
                </a:lnTo>
                <a:lnTo>
                  <a:pt x="0" y="0"/>
                </a:lnTo>
                <a:close/>
              </a:path>
            </a:pathLst>
          </a:custGeom>
        </p:spPr>
        <p:style>
          <a:lnRef idx="2">
            <a:schemeClr val="lt1">
              <a:hueOff val="0"/>
              <a:satOff val="0"/>
              <a:lumOff val="0"/>
              <a:alphaOff val="0"/>
            </a:schemeClr>
          </a:lnRef>
          <a:fillRef idx="1">
            <a:schemeClr val="accent4">
              <a:hueOff val="0"/>
              <a:satOff val="0"/>
              <a:lumOff val="0"/>
              <a:alphaOff val="0"/>
            </a:schemeClr>
          </a:fillRef>
          <a:effectRef idx="0">
            <a:schemeClr val="accent4">
              <a:hueOff val="0"/>
              <a:satOff val="0"/>
              <a:lumOff val="0"/>
              <a:alphaOff val="0"/>
            </a:schemeClr>
          </a:effectRef>
          <a:fontRef idx="minor">
            <a:schemeClr val="lt1"/>
          </a:fontRef>
        </p:style>
        <p:txBody>
          <a:bodyPr spcFirstLastPara="0" vert="horz" wrap="square" lIns="91440" tIns="91440" rIns="91440" bIns="91440" numCol="1" spcCol="1270" anchor="ctr" anchorCtr="0">
            <a:noAutofit/>
          </a:bodyPr>
          <a:lstStyle/>
          <a:p>
            <a:pPr lvl="0" algn="ctr" defTabSz="1066800">
              <a:lnSpc>
                <a:spcPct val="90000"/>
              </a:lnSpc>
              <a:spcBef>
                <a:spcPct val="0"/>
              </a:spcBef>
              <a:spcAft>
                <a:spcPct val="35000"/>
              </a:spcAft>
            </a:pPr>
            <a:r>
              <a:rPr lang="vi-VN" sz="2800" b="1" kern="1200" dirty="0" smtClean="0">
                <a:solidFill>
                  <a:srgbClr val="FFFF00"/>
                </a:solidFill>
                <a:latin typeface="+mj-lt"/>
                <a:cs typeface="Times New Roman" panose="02020603050405020304" pitchFamily="18" charset="0"/>
              </a:rPr>
              <a:t>Họ lantan và họ actini </a:t>
            </a:r>
            <a:r>
              <a:rPr lang="vi-VN" sz="2800" kern="1200" dirty="0" smtClean="0">
                <a:latin typeface="+mj-lt"/>
                <a:cs typeface="Times New Roman" panose="02020603050405020304" pitchFamily="18" charset="0"/>
              </a:rPr>
              <a:t>(những nguyên tố xếp riêng thành 2 hàng ở dưới cuối bảng).</a:t>
            </a:r>
            <a:endParaRPr lang="en-US" sz="2800" kern="1200" dirty="0">
              <a:latin typeface="+mj-lt"/>
            </a:endParaRPr>
          </a:p>
        </p:txBody>
      </p:sp>
    </p:spTree>
    <p:extLst>
      <p:ext uri="{BB962C8B-B14F-4D97-AF65-F5344CB8AC3E}">
        <p14:creationId xmlns:p14="http://schemas.microsoft.com/office/powerpoint/2010/main" val="3368170644"/>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42"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Effect transition="in" filter="fade">
                                      <p:cBhvr>
                                        <p:cTn id="19" dur="1000"/>
                                        <p:tgtEl>
                                          <p:spTgt spid="7"/>
                                        </p:tgtEl>
                                      </p:cBhvr>
                                    </p:animEffect>
                                    <p:anim calcmode="lin" valueType="num">
                                      <p:cBhvr>
                                        <p:cTn id="20" dur="1000" fill="hold"/>
                                        <p:tgtEl>
                                          <p:spTgt spid="7"/>
                                        </p:tgtEl>
                                        <p:attrNameLst>
                                          <p:attrName>ppt_x</p:attrName>
                                        </p:attrNameLst>
                                      </p:cBhvr>
                                      <p:tavLst>
                                        <p:tav tm="0">
                                          <p:val>
                                            <p:strVal val="#ppt_x"/>
                                          </p:val>
                                        </p:tav>
                                        <p:tav tm="100000">
                                          <p:val>
                                            <p:strVal val="#ppt_x"/>
                                          </p:val>
                                        </p:tav>
                                      </p:tavLst>
                                    </p:anim>
                                    <p:anim calcmode="lin" valueType="num">
                                      <p:cBhvr>
                                        <p:cTn id="21" dur="1000" fill="hold"/>
                                        <p:tgtEl>
                                          <p:spTgt spid="7"/>
                                        </p:tgtEl>
                                        <p:attrNameLst>
                                          <p:attrName>ppt_y</p:attrName>
                                        </p:attrNameLst>
                                      </p:cBhvr>
                                      <p:tavLst>
                                        <p:tav tm="0">
                                          <p:val>
                                            <p:strVal val="#ppt_y+.1"/>
                                          </p:val>
                                        </p:tav>
                                        <p:tav tm="100000">
                                          <p:val>
                                            <p:strVal val="#ppt_y"/>
                                          </p:val>
                                        </p:tav>
                                      </p:tavLst>
                                    </p:anim>
                                  </p:childTnLst>
                                </p:cTn>
                              </p:par>
                            </p:childTnLst>
                          </p:cTn>
                        </p:par>
                      </p:childTnLst>
                    </p:cTn>
                  </p:par>
                  <p:par>
                    <p:cTn id="22" fill="hold">
                      <p:stCondLst>
                        <p:cond delay="indefinite"/>
                      </p:stCondLst>
                      <p:childTnLst>
                        <p:par>
                          <p:cTn id="23" fill="hold">
                            <p:stCondLst>
                              <p:cond delay="0"/>
                            </p:stCondLst>
                            <p:childTnLst>
                              <p:par>
                                <p:cTn id="24" presetID="1" presetClass="entr" presetSubtype="0" fill="hold" grpId="0" nodeType="clickEffect">
                                  <p:stCondLst>
                                    <p:cond delay="0"/>
                                  </p:stCondLst>
                                  <p:childTnLst>
                                    <p:set>
                                      <p:cBhvr>
                                        <p:cTn id="25" dur="1" fill="hold">
                                          <p:stCondLst>
                                            <p:cond delay="0"/>
                                          </p:stCondLst>
                                        </p:cTn>
                                        <p:tgtEl>
                                          <p:spTgt spid="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nimBg="1"/>
      <p:bldP spid="6" grpId="0" animBg="1"/>
      <p:bldP spid="7" grpId="0" animBg="1"/>
      <p:bldP spid="8"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2. </a:t>
            </a:r>
            <a:r>
              <a:rPr lang="en-US" sz="3600" b="1" dirty="0" err="1">
                <a:solidFill>
                  <a:schemeClr val="bg1"/>
                </a:solidFill>
                <a:latin typeface="Times New Roman" pitchFamily="18" charset="0"/>
                <a:cs typeface="Times New Roman" pitchFamily="18" charset="0"/>
              </a:rPr>
              <a:t>Cấu</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tạo</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của</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smtClean="0">
                <a:solidFill>
                  <a:schemeClr val="bg1"/>
                </a:solidFill>
                <a:latin typeface="Times New Roman" pitchFamily="18" charset="0"/>
                <a:cs typeface="Times New Roman" pitchFamily="18" charset="0"/>
              </a:rPr>
              <a:t>loại</a:t>
            </a:r>
            <a:r>
              <a:rPr lang="en-US" sz="3600" b="1" dirty="0" smtClean="0">
                <a:solidFill>
                  <a:schemeClr val="bg1"/>
                </a:solidFill>
                <a:latin typeface="Times New Roman" pitchFamily="18" charset="0"/>
                <a:cs typeface="Times New Roman" pitchFamily="18" charset="0"/>
              </a:rPr>
              <a:t> </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587829" y="1711163"/>
            <a:ext cx="7810454" cy="3108543"/>
          </a:xfrm>
          <a:prstGeom prst="rect">
            <a:avLst/>
          </a:prstGeom>
        </p:spPr>
        <p:txBody>
          <a:bodyPr wrap="square">
            <a:spAutoFit/>
          </a:bodyPr>
          <a:lstStyle/>
          <a:p>
            <a:pPr marL="457200" indent="-457200">
              <a:buFont typeface="Wingdings" panose="05000000000000000000" pitchFamily="2" charset="2"/>
              <a:buChar char="v"/>
            </a:pPr>
            <a:r>
              <a:rPr lang="vi-VN" sz="2800" dirty="0" smtClean="0">
                <a:latin typeface="Times New Roman" panose="02020603050405020304" pitchFamily="18" charset="0"/>
                <a:cs typeface="Times New Roman" panose="02020603050405020304" pitchFamily="18" charset="0"/>
              </a:rPr>
              <a:t>Nguyên </a:t>
            </a:r>
            <a:r>
              <a:rPr lang="vi-VN" sz="2800" dirty="0">
                <a:latin typeface="Times New Roman" panose="02020603050405020304" pitchFamily="18" charset="0"/>
                <a:cs typeface="Times New Roman" panose="02020603050405020304" pitchFamily="18" charset="0"/>
              </a:rPr>
              <a:t>tử của hầu hết các nguyên </a:t>
            </a:r>
            <a:r>
              <a:rPr lang="vi-VN" sz="2800" dirty="0">
                <a:solidFill>
                  <a:srgbClr val="1909E5"/>
                </a:solidFill>
                <a:latin typeface="Times New Roman" panose="02020603050405020304" pitchFamily="18" charset="0"/>
                <a:cs typeface="Times New Roman" panose="02020603050405020304" pitchFamily="18" charset="0"/>
              </a:rPr>
              <a:t>tố </a:t>
            </a:r>
            <a:r>
              <a:rPr lang="vi-VN" sz="2800" b="1" dirty="0">
                <a:solidFill>
                  <a:srgbClr val="1909E5"/>
                </a:solidFill>
                <a:latin typeface="Times New Roman" panose="02020603050405020304" pitchFamily="18" charset="0"/>
                <a:cs typeface="Times New Roman" panose="02020603050405020304" pitchFamily="18" charset="0"/>
              </a:rPr>
              <a:t>kim loại đều có 1, 2 hoặc 3e ở lớp ngoài cùng. </a:t>
            </a:r>
            <a:endParaRPr lang="en-US" sz="2800" b="1" dirty="0" smtClean="0">
              <a:solidFill>
                <a:srgbClr val="1909E5"/>
              </a:solidFill>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endParaRPr lang="en-US" sz="2800"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vi-VN" sz="2800" dirty="0" smtClean="0">
                <a:latin typeface="Times New Roman" panose="02020603050405020304" pitchFamily="18" charset="0"/>
                <a:cs typeface="Times New Roman" panose="02020603050405020304" pitchFamily="18" charset="0"/>
              </a:rPr>
              <a:t>Trong </a:t>
            </a:r>
            <a:r>
              <a:rPr lang="vi-VN" sz="2800" dirty="0">
                <a:latin typeface="Times New Roman" panose="02020603050405020304" pitchFamily="18" charset="0"/>
                <a:cs typeface="Times New Roman" panose="02020603050405020304" pitchFamily="18" charset="0"/>
              </a:rPr>
              <a:t>cùng chu kỳ, nguyên tử của nguyên tố kim loại có bán kính nguyên tử lớn hơn và điện tích hạt nhân nhỏ hơn so với nguyên tử của nguyên tố phi kim.</a:t>
            </a:r>
            <a:endParaRPr lang="en-US" sz="2800"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577458791"/>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0" end="0"/>
                                            </p:txEl>
                                          </p:spTgt>
                                        </p:tgtEl>
                                        <p:attrNameLst>
                                          <p:attrName>style.visibility</p:attrName>
                                        </p:attrNameLst>
                                      </p:cBhvr>
                                      <p:to>
                                        <p:strVal val="visible"/>
                                      </p:to>
                                    </p:set>
                                    <p:anim calcmode="lin" valueType="num">
                                      <p:cBhvr additive="base">
                                        <p:cTn id="7" dur="500" fill="hold"/>
                                        <p:tgtEl>
                                          <p:spTgt spid="22">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xEl>
                                              <p:pRg st="2" end="2"/>
                                            </p:txEl>
                                          </p:spTgt>
                                        </p:tgtEl>
                                        <p:attrNameLst>
                                          <p:attrName>style.visibility</p:attrName>
                                        </p:attrNameLst>
                                      </p:cBhvr>
                                      <p:to>
                                        <p:strVal val="visible"/>
                                      </p:to>
                                    </p:set>
                                    <p:anim calcmode="lin" valueType="num">
                                      <p:cBhvr additive="base">
                                        <p:cTn id="13" dur="500" fill="hold"/>
                                        <p:tgtEl>
                                          <p:spTgt spid="22">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4"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4"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2. </a:t>
            </a:r>
            <a:r>
              <a:rPr lang="en-US" sz="3200" b="1" dirty="0" err="1">
                <a:solidFill>
                  <a:schemeClr val="bg1"/>
                </a:solidFill>
                <a:latin typeface="Times New Roman" pitchFamily="18" charset="0"/>
                <a:cs typeface="Times New Roman" pitchFamily="18" charset="0"/>
              </a:rPr>
              <a:t>Cấu</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tạo</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của</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kim</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loại</a:t>
            </a:r>
            <a:r>
              <a:rPr lang="en-US" sz="3200" b="1" dirty="0">
                <a:solidFill>
                  <a:schemeClr val="bg1"/>
                </a:solidFill>
                <a:latin typeface="Times New Roman" pitchFamily="18" charset="0"/>
                <a:cs typeface="Times New Roman" pitchFamily="18" charset="0"/>
              </a:rPr>
              <a:t>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4" name="Oval 13"/>
          <p:cNvSpPr/>
          <p:nvPr/>
        </p:nvSpPr>
        <p:spPr>
          <a:xfrm>
            <a:off x="1159234" y="3904422"/>
            <a:ext cx="634116" cy="634116"/>
          </a:xfrm>
          <a:prstGeom prst="ellipse">
            <a:avLst/>
          </a:prstGeom>
          <a:solidFill>
            <a:srgbClr val="FF000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smtClean="0">
                <a:latin typeface="Times New Roman" pitchFamily="18" charset="0"/>
                <a:cs typeface="Times New Roman" pitchFamily="18" charset="0"/>
              </a:rPr>
              <a:t>11+</a:t>
            </a:r>
            <a:endParaRPr lang="en-US" sz="1200" b="1">
              <a:latin typeface="Times New Roman" pitchFamily="18" charset="0"/>
              <a:cs typeface="Times New Roman" pitchFamily="18" charset="0"/>
            </a:endParaRPr>
          </a:p>
        </p:txBody>
      </p:sp>
      <p:sp>
        <p:nvSpPr>
          <p:cNvPr id="19" name="Oval 18"/>
          <p:cNvSpPr/>
          <p:nvPr/>
        </p:nvSpPr>
        <p:spPr>
          <a:xfrm>
            <a:off x="870999" y="3616187"/>
            <a:ext cx="1210586" cy="121058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1" name="Oval 20"/>
          <p:cNvSpPr/>
          <p:nvPr/>
        </p:nvSpPr>
        <p:spPr>
          <a:xfrm>
            <a:off x="512016" y="3257204"/>
            <a:ext cx="1928552" cy="1928552"/>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2" name="Oval 21"/>
          <p:cNvSpPr/>
          <p:nvPr/>
        </p:nvSpPr>
        <p:spPr>
          <a:xfrm>
            <a:off x="150412" y="2895600"/>
            <a:ext cx="2651760" cy="2651760"/>
          </a:xfrm>
          <a:prstGeom prst="ellipse">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23" name="Oval 22"/>
          <p:cNvSpPr/>
          <p:nvPr/>
        </p:nvSpPr>
        <p:spPr>
          <a:xfrm>
            <a:off x="455212" y="43281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24" name="Oval 23"/>
          <p:cNvSpPr/>
          <p:nvPr/>
        </p:nvSpPr>
        <p:spPr>
          <a:xfrm>
            <a:off x="1062824" y="50119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25" name="Oval 24"/>
          <p:cNvSpPr/>
          <p:nvPr/>
        </p:nvSpPr>
        <p:spPr>
          <a:xfrm>
            <a:off x="1674412" y="31851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28" name="Oval 27"/>
          <p:cNvSpPr/>
          <p:nvPr/>
        </p:nvSpPr>
        <p:spPr>
          <a:xfrm>
            <a:off x="455212" y="37927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34" name="Oval 33"/>
          <p:cNvSpPr/>
          <p:nvPr/>
        </p:nvSpPr>
        <p:spPr>
          <a:xfrm>
            <a:off x="1674412" y="50119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37" name="Oval 36"/>
          <p:cNvSpPr/>
          <p:nvPr/>
        </p:nvSpPr>
        <p:spPr>
          <a:xfrm>
            <a:off x="2741212" y="4090946"/>
            <a:ext cx="230588" cy="230588"/>
          </a:xfrm>
          <a:prstGeom prst="ellipse">
            <a:avLst/>
          </a:prstGeom>
          <a:solidFill>
            <a:schemeClr val="accent6">
              <a:lumMod val="7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38" name="Oval 37"/>
          <p:cNvSpPr/>
          <p:nvPr/>
        </p:nvSpPr>
        <p:spPr>
          <a:xfrm>
            <a:off x="760012" y="4097572"/>
            <a:ext cx="230588" cy="230588"/>
          </a:xfrm>
          <a:prstGeom prst="ellipse">
            <a:avLst/>
          </a:prstGeom>
          <a:solidFill>
            <a:srgbClr val="1909E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39" name="Oval 38"/>
          <p:cNvSpPr/>
          <p:nvPr/>
        </p:nvSpPr>
        <p:spPr>
          <a:xfrm>
            <a:off x="988612" y="31851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0" name="Oval 39"/>
          <p:cNvSpPr/>
          <p:nvPr/>
        </p:nvSpPr>
        <p:spPr>
          <a:xfrm>
            <a:off x="1979212" y="4090946"/>
            <a:ext cx="230588" cy="230588"/>
          </a:xfrm>
          <a:prstGeom prst="ellipse">
            <a:avLst/>
          </a:prstGeom>
          <a:solidFill>
            <a:srgbClr val="1909E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1" name="Oval 40"/>
          <p:cNvSpPr/>
          <p:nvPr/>
        </p:nvSpPr>
        <p:spPr>
          <a:xfrm>
            <a:off x="2284012" y="43281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2" name="Oval 41"/>
          <p:cNvSpPr/>
          <p:nvPr/>
        </p:nvSpPr>
        <p:spPr>
          <a:xfrm>
            <a:off x="2284012" y="37165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grpSp>
        <p:nvGrpSpPr>
          <p:cNvPr id="61" name="Group 60"/>
          <p:cNvGrpSpPr/>
          <p:nvPr/>
        </p:nvGrpSpPr>
        <p:grpSpPr>
          <a:xfrm>
            <a:off x="4570012" y="2895600"/>
            <a:ext cx="2651760" cy="2651760"/>
            <a:chOff x="4493812" y="1600200"/>
            <a:chExt cx="2651760" cy="2651760"/>
          </a:xfrm>
        </p:grpSpPr>
        <p:sp>
          <p:nvSpPr>
            <p:cNvPr id="35" name="Oval 34"/>
            <p:cNvSpPr/>
            <p:nvPr/>
          </p:nvSpPr>
          <p:spPr>
            <a:xfrm>
              <a:off x="5502634" y="2609022"/>
              <a:ext cx="634116" cy="634116"/>
            </a:xfrm>
            <a:prstGeom prst="ellipse">
              <a:avLst/>
            </a:prstGeom>
            <a:solidFill>
              <a:srgbClr val="FF000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1200" b="1" smtClean="0">
                  <a:latin typeface="Times New Roman" pitchFamily="18" charset="0"/>
                  <a:cs typeface="Times New Roman" pitchFamily="18" charset="0"/>
                </a:rPr>
                <a:t>11+</a:t>
              </a:r>
              <a:endParaRPr lang="en-US" sz="1200" b="1">
                <a:latin typeface="Times New Roman" pitchFamily="18" charset="0"/>
                <a:cs typeface="Times New Roman" pitchFamily="18" charset="0"/>
              </a:endParaRPr>
            </a:p>
          </p:txBody>
        </p:sp>
        <p:sp>
          <p:nvSpPr>
            <p:cNvPr id="36" name="Oval 35"/>
            <p:cNvSpPr/>
            <p:nvPr/>
          </p:nvSpPr>
          <p:spPr>
            <a:xfrm>
              <a:off x="5214399" y="2320787"/>
              <a:ext cx="1210586" cy="1210586"/>
            </a:xfrm>
            <a:prstGeom prst="ellipse">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43" name="Oval 42"/>
            <p:cNvSpPr/>
            <p:nvPr/>
          </p:nvSpPr>
          <p:spPr>
            <a:xfrm>
              <a:off x="4855416" y="1961804"/>
              <a:ext cx="1928552" cy="1928552"/>
            </a:xfrm>
            <a:prstGeom prst="ellipse">
              <a:avLst/>
            </a:prstGeom>
            <a:noFill/>
            <a:ln>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44" name="Oval 43"/>
            <p:cNvSpPr/>
            <p:nvPr/>
          </p:nvSpPr>
          <p:spPr>
            <a:xfrm>
              <a:off x="4493812" y="1600200"/>
              <a:ext cx="2651760" cy="2651760"/>
            </a:xfrm>
            <a:prstGeom prst="ellipse">
              <a:avLst/>
            </a:prstGeom>
            <a:noFill/>
            <a:ln>
              <a:solidFill>
                <a:schemeClr val="accent6">
                  <a:lumMod val="7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a:p>
          </p:txBody>
        </p:sp>
        <p:sp>
          <p:nvSpPr>
            <p:cNvPr id="45" name="Oval 44"/>
            <p:cNvSpPr/>
            <p:nvPr/>
          </p:nvSpPr>
          <p:spPr>
            <a:xfrm>
              <a:off x="4798612" y="30327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6" name="Oval 45"/>
            <p:cNvSpPr/>
            <p:nvPr/>
          </p:nvSpPr>
          <p:spPr>
            <a:xfrm>
              <a:off x="5406224" y="37165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7" name="Oval 46"/>
            <p:cNvSpPr/>
            <p:nvPr/>
          </p:nvSpPr>
          <p:spPr>
            <a:xfrm>
              <a:off x="6017812" y="18897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8" name="Oval 47"/>
            <p:cNvSpPr/>
            <p:nvPr/>
          </p:nvSpPr>
          <p:spPr>
            <a:xfrm>
              <a:off x="4798612" y="24973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49" name="Oval 48"/>
            <p:cNvSpPr/>
            <p:nvPr/>
          </p:nvSpPr>
          <p:spPr>
            <a:xfrm>
              <a:off x="6017812" y="37165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51" name="Oval 50"/>
            <p:cNvSpPr/>
            <p:nvPr/>
          </p:nvSpPr>
          <p:spPr>
            <a:xfrm>
              <a:off x="5103412" y="2802172"/>
              <a:ext cx="230588" cy="230588"/>
            </a:xfrm>
            <a:prstGeom prst="ellipse">
              <a:avLst/>
            </a:prstGeom>
            <a:solidFill>
              <a:srgbClr val="1909E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52" name="Oval 51"/>
            <p:cNvSpPr/>
            <p:nvPr/>
          </p:nvSpPr>
          <p:spPr>
            <a:xfrm>
              <a:off x="5332012" y="18897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53" name="Oval 52"/>
            <p:cNvSpPr/>
            <p:nvPr/>
          </p:nvSpPr>
          <p:spPr>
            <a:xfrm>
              <a:off x="6322612" y="2795546"/>
              <a:ext cx="230588" cy="230588"/>
            </a:xfrm>
            <a:prstGeom prst="ellipse">
              <a:avLst/>
            </a:prstGeom>
            <a:solidFill>
              <a:srgbClr val="1909E5"/>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54" name="Oval 53"/>
            <p:cNvSpPr/>
            <p:nvPr/>
          </p:nvSpPr>
          <p:spPr>
            <a:xfrm>
              <a:off x="6627412" y="3032760"/>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55" name="Oval 54"/>
            <p:cNvSpPr/>
            <p:nvPr/>
          </p:nvSpPr>
          <p:spPr>
            <a:xfrm>
              <a:off x="6627412" y="2421172"/>
              <a:ext cx="230588" cy="230588"/>
            </a:xfrm>
            <a:prstGeom prst="ellipse">
              <a:avLst/>
            </a:prstGeom>
            <a:solidFill>
              <a:srgbClr val="00B050"/>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grpSp>
      <p:cxnSp>
        <p:nvCxnSpPr>
          <p:cNvPr id="58" name="Straight Arrow Connector 57"/>
          <p:cNvCxnSpPr/>
          <p:nvPr/>
        </p:nvCxnSpPr>
        <p:spPr>
          <a:xfrm>
            <a:off x="3124200" y="4191000"/>
            <a:ext cx="1219200" cy="0"/>
          </a:xfrm>
          <a:prstGeom prst="straightConnector1">
            <a:avLst/>
          </a:prstGeom>
          <a:ln w="57150">
            <a:solidFill>
              <a:srgbClr val="C00000"/>
            </a:solidFill>
            <a:tailEnd type="arrow"/>
          </a:ln>
          <a:effectLst/>
          <a:scene3d>
            <a:camera prst="orthographicFront">
              <a:rot lat="0" lon="0" rev="0"/>
            </a:camera>
            <a:lightRig rig="contrasting" dir="t">
              <a:rot lat="0" lon="0" rev="7800000"/>
            </a:lightRig>
          </a:scene3d>
          <a:sp3d>
            <a:bevelT w="139700" h="139700"/>
          </a:sp3d>
        </p:spPr>
        <p:style>
          <a:lnRef idx="3">
            <a:schemeClr val="accent2"/>
          </a:lnRef>
          <a:fillRef idx="0">
            <a:schemeClr val="accent2"/>
          </a:fillRef>
          <a:effectRef idx="2">
            <a:schemeClr val="accent2"/>
          </a:effectRef>
          <a:fontRef idx="minor">
            <a:schemeClr val="tx1"/>
          </a:fontRef>
        </p:style>
      </p:cxnSp>
      <p:sp>
        <p:nvSpPr>
          <p:cNvPr id="59" name="Plus 58"/>
          <p:cNvSpPr/>
          <p:nvPr/>
        </p:nvSpPr>
        <p:spPr>
          <a:xfrm>
            <a:off x="7620000" y="4038600"/>
            <a:ext cx="381000" cy="304800"/>
          </a:xfrm>
          <a:prstGeom prst="mathPlus">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62" name="Oval 61"/>
          <p:cNvSpPr/>
          <p:nvPr/>
        </p:nvSpPr>
        <p:spPr>
          <a:xfrm>
            <a:off x="2743200" y="4090946"/>
            <a:ext cx="230588" cy="230588"/>
          </a:xfrm>
          <a:prstGeom prst="ellipse">
            <a:avLst/>
          </a:prstGeom>
          <a:solidFill>
            <a:schemeClr val="accent6">
              <a:lumMod val="7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63" name="Oval 62"/>
          <p:cNvSpPr/>
          <p:nvPr/>
        </p:nvSpPr>
        <p:spPr>
          <a:xfrm>
            <a:off x="742784" y="5638800"/>
            <a:ext cx="1467016"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Na</a:t>
            </a:r>
            <a:endParaRPr lang="en-US" sz="3200" b="1">
              <a:solidFill>
                <a:srgbClr val="002060"/>
              </a:solidFill>
              <a:latin typeface="Times New Roman" pitchFamily="18" charset="0"/>
              <a:cs typeface="Times New Roman" pitchFamily="18" charset="0"/>
            </a:endParaRPr>
          </a:p>
        </p:txBody>
      </p:sp>
      <p:cxnSp>
        <p:nvCxnSpPr>
          <p:cNvPr id="65" name="Straight Arrow Connector 64"/>
          <p:cNvCxnSpPr/>
          <p:nvPr/>
        </p:nvCxnSpPr>
        <p:spPr>
          <a:xfrm>
            <a:off x="3124200" y="6019800"/>
            <a:ext cx="1219200" cy="0"/>
          </a:xfrm>
          <a:prstGeom prst="straightConnector1">
            <a:avLst/>
          </a:prstGeom>
          <a:ln w="57150">
            <a:solidFill>
              <a:srgbClr val="C00000"/>
            </a:solidFill>
            <a:tailEnd type="arrow"/>
          </a:ln>
          <a:effectLst/>
          <a:scene3d>
            <a:camera prst="orthographicFront">
              <a:rot lat="0" lon="0" rev="0"/>
            </a:camera>
            <a:lightRig rig="contrasting" dir="t">
              <a:rot lat="0" lon="0" rev="7800000"/>
            </a:lightRig>
          </a:scene3d>
          <a:sp3d>
            <a:bevelT w="139700" h="139700"/>
          </a:sp3d>
        </p:spPr>
        <p:style>
          <a:lnRef idx="3">
            <a:schemeClr val="accent2"/>
          </a:lnRef>
          <a:fillRef idx="0">
            <a:schemeClr val="accent2"/>
          </a:fillRef>
          <a:effectRef idx="2">
            <a:schemeClr val="accent2"/>
          </a:effectRef>
          <a:fontRef idx="minor">
            <a:schemeClr val="tx1"/>
          </a:fontRef>
        </p:style>
      </p:cxnSp>
      <p:sp>
        <p:nvSpPr>
          <p:cNvPr id="66" name="Plus 65"/>
          <p:cNvSpPr/>
          <p:nvPr/>
        </p:nvSpPr>
        <p:spPr>
          <a:xfrm>
            <a:off x="7620000" y="5791200"/>
            <a:ext cx="381000" cy="304800"/>
          </a:xfrm>
          <a:prstGeom prst="mathPlus">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68" name="Oval 67"/>
          <p:cNvSpPr/>
          <p:nvPr/>
        </p:nvSpPr>
        <p:spPr>
          <a:xfrm>
            <a:off x="8608612" y="5867400"/>
            <a:ext cx="230588" cy="230588"/>
          </a:xfrm>
          <a:prstGeom prst="ellipse">
            <a:avLst/>
          </a:prstGeom>
          <a:solidFill>
            <a:schemeClr val="accent6">
              <a:lumMod val="75000"/>
            </a:schemeClr>
          </a:solid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b="1" smtClean="0">
                <a:latin typeface="Times New Roman" pitchFamily="18" charset="0"/>
                <a:cs typeface="Times New Roman" pitchFamily="18" charset="0"/>
              </a:rPr>
              <a:t>e</a:t>
            </a:r>
            <a:endParaRPr lang="en-US" sz="2000" b="1">
              <a:latin typeface="Times New Roman" pitchFamily="18" charset="0"/>
              <a:cs typeface="Times New Roman" pitchFamily="18" charset="0"/>
            </a:endParaRPr>
          </a:p>
        </p:txBody>
      </p:sp>
      <p:sp>
        <p:nvSpPr>
          <p:cNvPr id="69" name="Oval 68"/>
          <p:cNvSpPr/>
          <p:nvPr/>
        </p:nvSpPr>
        <p:spPr>
          <a:xfrm>
            <a:off x="5181600" y="5638800"/>
            <a:ext cx="1467016"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Na</a:t>
            </a:r>
            <a:r>
              <a:rPr lang="en-US" sz="3200" b="1" baseline="30000" smtClean="0">
                <a:solidFill>
                  <a:srgbClr val="002060"/>
                </a:solidFill>
                <a:latin typeface="Times New Roman" pitchFamily="18" charset="0"/>
                <a:cs typeface="Times New Roman" pitchFamily="18" charset="0"/>
              </a:rPr>
              <a:t>+</a:t>
            </a:r>
            <a:endParaRPr lang="en-US" sz="3200" b="1" baseline="30000">
              <a:solidFill>
                <a:srgbClr val="002060"/>
              </a:solidFill>
              <a:latin typeface="Times New Roman" pitchFamily="18" charset="0"/>
              <a:cs typeface="Times New Roman" pitchFamily="18" charset="0"/>
            </a:endParaRPr>
          </a:p>
        </p:txBody>
      </p:sp>
      <p:sp>
        <p:nvSpPr>
          <p:cNvPr id="56" name="TextBox 55"/>
          <p:cNvSpPr txBox="1"/>
          <p:nvPr/>
        </p:nvSpPr>
        <p:spPr>
          <a:xfrm>
            <a:off x="243935" y="1164392"/>
            <a:ext cx="8458200" cy="1384995"/>
          </a:xfrm>
          <a:prstGeom prst="rect">
            <a:avLst/>
          </a:prstGeom>
          <a:noFill/>
        </p:spPr>
        <p:txBody>
          <a:bodyPr wrap="square" rtlCol="0">
            <a:spAutoFit/>
          </a:bodyPr>
          <a:lstStyle/>
          <a:p>
            <a:r>
              <a:rPr lang="en-US" sz="2800" dirty="0" err="1" smtClean="0">
                <a:latin typeface="Times New Roman" pitchFamily="18" charset="0"/>
                <a:cs typeface="Times New Roman" pitchFamily="18" charset="0"/>
              </a:rPr>
              <a:t>Trong</a:t>
            </a:r>
            <a:r>
              <a:rPr lang="en-US" sz="2800" dirty="0" smtClean="0">
                <a:latin typeface="Times New Roman" pitchFamily="18" charset="0"/>
                <a:cs typeface="Times New Roman" pitchFamily="18" charset="0"/>
              </a:rPr>
              <a:t> các </a:t>
            </a:r>
            <a:r>
              <a:rPr lang="en-US" sz="2800" dirty="0" err="1" smtClean="0">
                <a:latin typeface="Times New Roman" pitchFamily="18" charset="0"/>
                <a:cs typeface="Times New Roman" pitchFamily="18" charset="0"/>
              </a:rPr>
              <a:t>phản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ứng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hóa</a:t>
            </a:r>
            <a:r>
              <a:rPr lang="en-US" sz="2800" dirty="0" smtClean="0">
                <a:latin typeface="Times New Roman" pitchFamily="18" charset="0"/>
                <a:cs typeface="Times New Roman" pitchFamily="18" charset="0"/>
              </a:rPr>
              <a:t> học, các </a:t>
            </a:r>
            <a:r>
              <a:rPr lang="en-US" sz="2800" dirty="0" err="1" smtClean="0">
                <a:latin typeface="Times New Roman" pitchFamily="18" charset="0"/>
                <a:cs typeface="Times New Roman" pitchFamily="18" charset="0"/>
              </a:rPr>
              <a:t>nguyên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tử</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kim</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loại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có</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khuynh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hướng</a:t>
            </a:r>
            <a:r>
              <a:rPr lang="en-US" sz="2800" dirty="0" smtClean="0">
                <a:latin typeface="Times New Roman" pitchFamily="18" charset="0"/>
                <a:cs typeface="Times New Roman" pitchFamily="18" charset="0"/>
              </a:rPr>
              <a:t> </a:t>
            </a:r>
            <a:r>
              <a:rPr lang="en-US" sz="2800" b="1" dirty="0" err="1" smtClean="0">
                <a:solidFill>
                  <a:srgbClr val="FF0000"/>
                </a:solidFill>
                <a:latin typeface="Times New Roman" pitchFamily="18" charset="0"/>
                <a:cs typeface="Times New Roman" pitchFamily="18" charset="0"/>
              </a:rPr>
              <a:t>nhường</a:t>
            </a:r>
            <a:r>
              <a:rPr lang="en-US" sz="2800" b="1" dirty="0" smtClean="0">
                <a:solidFill>
                  <a:srgbClr val="FF0000"/>
                </a:solidFill>
                <a:latin typeface="Times New Roman" pitchFamily="18" charset="0"/>
                <a:cs typeface="Times New Roman" pitchFamily="18" charset="0"/>
              </a:rPr>
              <a:t> electron </a:t>
            </a:r>
            <a:r>
              <a:rPr lang="en-US" sz="2800" dirty="0" err="1" smtClean="0">
                <a:latin typeface="Times New Roman" pitchFamily="18" charset="0"/>
                <a:cs typeface="Times New Roman" pitchFamily="18" charset="0"/>
              </a:rPr>
              <a:t>để</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trở</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thành</a:t>
            </a:r>
            <a:r>
              <a:rPr lang="en-US" sz="2800" dirty="0" smtClean="0">
                <a:latin typeface="Times New Roman" pitchFamily="18" charset="0"/>
                <a:cs typeface="Times New Roman" pitchFamily="18" charset="0"/>
              </a:rPr>
              <a:t> ion </a:t>
            </a:r>
            <a:r>
              <a:rPr lang="en-US" sz="2800" dirty="0" err="1" smtClean="0">
                <a:latin typeface="Times New Roman" pitchFamily="18" charset="0"/>
                <a:cs typeface="Times New Roman" pitchFamily="18" charset="0"/>
              </a:rPr>
              <a:t>mang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điện</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tích</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dương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gọi</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ion </a:t>
            </a:r>
            <a:r>
              <a:rPr lang="en-US" sz="2800" dirty="0" err="1" smtClean="0">
                <a:latin typeface="Times New Roman" pitchFamily="18" charset="0"/>
                <a:cs typeface="Times New Roman" pitchFamily="18" charset="0"/>
              </a:rPr>
              <a:t>dương</a:t>
            </a:r>
            <a:r>
              <a:rPr lang="en-US" sz="2800" dirty="0" smtClean="0">
                <a:latin typeface="Times New Roman" pitchFamily="18" charset="0"/>
                <a:cs typeface="Times New Roman" pitchFamily="18" charset="0"/>
              </a:rPr>
              <a:t> hay cation).</a:t>
            </a:r>
            <a:endParaRPr lang="vi-VN" sz="2800" dirty="0" smtClean="0">
              <a:latin typeface="Times New Roman" pitchFamily="18" charset="0"/>
              <a:cs typeface="Times New Roman" pitchFamily="18" charset="0"/>
            </a:endParaRPr>
          </a:p>
        </p:txBody>
      </p:sp>
      <p:sp>
        <p:nvSpPr>
          <p:cNvPr id="60" name="Rectangle 59">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extLst>
      <p:ext uri="{BB962C8B-B14F-4D97-AF65-F5344CB8AC3E}">
        <p14:creationId xmlns:p14="http://schemas.microsoft.com/office/powerpoint/2010/main" val="3122325224"/>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58"/>
                                        </p:tgtEl>
                                        <p:attrNameLst>
                                          <p:attrName>style.visibility</p:attrName>
                                        </p:attrNameLst>
                                      </p:cBhvr>
                                      <p:to>
                                        <p:strVal val="visible"/>
                                      </p:to>
                                    </p:set>
                                    <p:animEffect transition="in" filter="blinds(horizontal)">
                                      <p:cBhvr>
                                        <p:cTn id="7" dur="500"/>
                                        <p:tgtEl>
                                          <p:spTgt spid="58"/>
                                        </p:tgtEl>
                                      </p:cBhvr>
                                    </p:animEffect>
                                  </p:childTnLst>
                                </p:cTn>
                              </p:par>
                            </p:childTnLst>
                          </p:cTn>
                        </p:par>
                      </p:childTnLst>
                    </p:cTn>
                  </p:par>
                  <p:par>
                    <p:cTn id="8" fill="hold">
                      <p:stCondLst>
                        <p:cond delay="indefinite"/>
                      </p:stCondLst>
                      <p:childTnLst>
                        <p:par>
                          <p:cTn id="9" fill="hold">
                            <p:stCondLst>
                              <p:cond delay="0"/>
                            </p:stCondLst>
                            <p:childTnLst>
                              <p:par>
                                <p:cTn id="10" presetID="63" presetClass="path" presetSubtype="0" accel="50000" decel="50000" fill="hold" grpId="0" nodeType="clickEffect">
                                  <p:stCondLst>
                                    <p:cond delay="0"/>
                                  </p:stCondLst>
                                  <p:childTnLst>
                                    <p:animMotion origin="layout" path="M 3.33333E-6 4.44444E-6 L 0.6375 4.44444E-6 " pathEditMode="relative" rAng="0" ptsTypes="AA">
                                      <p:cBhvr>
                                        <p:cTn id="11" dur="2000" fill="hold"/>
                                        <p:tgtEl>
                                          <p:spTgt spid="62"/>
                                        </p:tgtEl>
                                        <p:attrNameLst>
                                          <p:attrName>ppt_x</p:attrName>
                                          <p:attrName>ppt_y</p:attrName>
                                        </p:attrNameLst>
                                      </p:cBhvr>
                                      <p:rCtr x="319" y="0"/>
                                    </p:animMotion>
                                  </p:childTnLst>
                                </p:cTn>
                              </p:par>
                            </p:childTnLst>
                          </p:cTn>
                        </p:par>
                      </p:childTnLst>
                    </p:cTn>
                  </p:par>
                  <p:par>
                    <p:cTn id="12" fill="hold">
                      <p:stCondLst>
                        <p:cond delay="indefinite"/>
                      </p:stCondLst>
                      <p:childTnLst>
                        <p:par>
                          <p:cTn id="13" fill="hold">
                            <p:stCondLst>
                              <p:cond delay="0"/>
                            </p:stCondLst>
                            <p:childTnLst>
                              <p:par>
                                <p:cTn id="14" presetID="3" presetClass="entr" presetSubtype="10" fill="hold" nodeType="clickEffect">
                                  <p:stCondLst>
                                    <p:cond delay="0"/>
                                  </p:stCondLst>
                                  <p:childTnLst>
                                    <p:set>
                                      <p:cBhvr>
                                        <p:cTn id="15" dur="1" fill="hold">
                                          <p:stCondLst>
                                            <p:cond delay="0"/>
                                          </p:stCondLst>
                                        </p:cTn>
                                        <p:tgtEl>
                                          <p:spTgt spid="61"/>
                                        </p:tgtEl>
                                        <p:attrNameLst>
                                          <p:attrName>style.visibility</p:attrName>
                                        </p:attrNameLst>
                                      </p:cBhvr>
                                      <p:to>
                                        <p:strVal val="visible"/>
                                      </p:to>
                                    </p:set>
                                    <p:animEffect transition="in" filter="blinds(horizontal)">
                                      <p:cBhvr>
                                        <p:cTn id="16" dur="500"/>
                                        <p:tgtEl>
                                          <p:spTgt spid="61"/>
                                        </p:tgtEl>
                                      </p:cBhvr>
                                    </p:animEffect>
                                  </p:childTnLst>
                                </p:cTn>
                              </p:par>
                              <p:par>
                                <p:cTn id="17" presetID="3" presetClass="entr" presetSubtype="10" fill="hold" grpId="0" nodeType="withEffect">
                                  <p:stCondLst>
                                    <p:cond delay="0"/>
                                  </p:stCondLst>
                                  <p:childTnLst>
                                    <p:set>
                                      <p:cBhvr>
                                        <p:cTn id="18" dur="1" fill="hold">
                                          <p:stCondLst>
                                            <p:cond delay="0"/>
                                          </p:stCondLst>
                                        </p:cTn>
                                        <p:tgtEl>
                                          <p:spTgt spid="59"/>
                                        </p:tgtEl>
                                        <p:attrNameLst>
                                          <p:attrName>style.visibility</p:attrName>
                                        </p:attrNameLst>
                                      </p:cBhvr>
                                      <p:to>
                                        <p:strVal val="visible"/>
                                      </p:to>
                                    </p:set>
                                    <p:animEffect transition="in" filter="blinds(horizontal)">
                                      <p:cBhvr>
                                        <p:cTn id="19" dur="500"/>
                                        <p:tgtEl>
                                          <p:spTgt spid="59"/>
                                        </p:tgtEl>
                                      </p:cBhvr>
                                    </p:animEffect>
                                  </p:childTnLst>
                                </p:cTn>
                              </p:par>
                            </p:childTnLst>
                          </p:cTn>
                        </p:par>
                      </p:childTnLst>
                    </p:cTn>
                  </p:par>
                  <p:par>
                    <p:cTn id="20" fill="hold">
                      <p:stCondLst>
                        <p:cond delay="indefinite"/>
                      </p:stCondLst>
                      <p:childTnLst>
                        <p:par>
                          <p:cTn id="21" fill="hold">
                            <p:stCondLst>
                              <p:cond delay="0"/>
                            </p:stCondLst>
                            <p:childTnLst>
                              <p:par>
                                <p:cTn id="22" presetID="2" presetClass="entr" presetSubtype="4" fill="hold" grpId="0" nodeType="clickEffect">
                                  <p:stCondLst>
                                    <p:cond delay="0"/>
                                  </p:stCondLst>
                                  <p:childTnLst>
                                    <p:set>
                                      <p:cBhvr>
                                        <p:cTn id="23" dur="1" fill="hold">
                                          <p:stCondLst>
                                            <p:cond delay="0"/>
                                          </p:stCondLst>
                                        </p:cTn>
                                        <p:tgtEl>
                                          <p:spTgt spid="63"/>
                                        </p:tgtEl>
                                        <p:attrNameLst>
                                          <p:attrName>style.visibility</p:attrName>
                                        </p:attrNameLst>
                                      </p:cBhvr>
                                      <p:to>
                                        <p:strVal val="visible"/>
                                      </p:to>
                                    </p:set>
                                    <p:anim calcmode="lin" valueType="num">
                                      <p:cBhvr additive="base">
                                        <p:cTn id="24" dur="500" fill="hold"/>
                                        <p:tgtEl>
                                          <p:spTgt spid="63"/>
                                        </p:tgtEl>
                                        <p:attrNameLst>
                                          <p:attrName>ppt_x</p:attrName>
                                        </p:attrNameLst>
                                      </p:cBhvr>
                                      <p:tavLst>
                                        <p:tav tm="0">
                                          <p:val>
                                            <p:strVal val="#ppt_x"/>
                                          </p:val>
                                        </p:tav>
                                        <p:tav tm="100000">
                                          <p:val>
                                            <p:strVal val="#ppt_x"/>
                                          </p:val>
                                        </p:tav>
                                      </p:tavLst>
                                    </p:anim>
                                    <p:anim calcmode="lin" valueType="num">
                                      <p:cBhvr additive="base">
                                        <p:cTn id="25" dur="500" fill="hold"/>
                                        <p:tgtEl>
                                          <p:spTgt spid="63"/>
                                        </p:tgtEl>
                                        <p:attrNameLst>
                                          <p:attrName>ppt_y</p:attrName>
                                        </p:attrNameLst>
                                      </p:cBhvr>
                                      <p:tavLst>
                                        <p:tav tm="0">
                                          <p:val>
                                            <p:strVal val="1+#ppt_h/2"/>
                                          </p:val>
                                        </p:tav>
                                        <p:tav tm="100000">
                                          <p:val>
                                            <p:strVal val="#ppt_y"/>
                                          </p:val>
                                        </p:tav>
                                      </p:tavLst>
                                    </p:anim>
                                  </p:childTnLst>
                                </p:cTn>
                              </p:par>
                              <p:par>
                                <p:cTn id="26" presetID="2" presetClass="entr" presetSubtype="4" fill="hold" nodeType="withEffect">
                                  <p:stCondLst>
                                    <p:cond delay="0"/>
                                  </p:stCondLst>
                                  <p:childTnLst>
                                    <p:set>
                                      <p:cBhvr>
                                        <p:cTn id="27" dur="1" fill="hold">
                                          <p:stCondLst>
                                            <p:cond delay="0"/>
                                          </p:stCondLst>
                                        </p:cTn>
                                        <p:tgtEl>
                                          <p:spTgt spid="65"/>
                                        </p:tgtEl>
                                        <p:attrNameLst>
                                          <p:attrName>style.visibility</p:attrName>
                                        </p:attrNameLst>
                                      </p:cBhvr>
                                      <p:to>
                                        <p:strVal val="visible"/>
                                      </p:to>
                                    </p:set>
                                    <p:anim calcmode="lin" valueType="num">
                                      <p:cBhvr additive="base">
                                        <p:cTn id="28" dur="500" fill="hold"/>
                                        <p:tgtEl>
                                          <p:spTgt spid="65"/>
                                        </p:tgtEl>
                                        <p:attrNameLst>
                                          <p:attrName>ppt_x</p:attrName>
                                        </p:attrNameLst>
                                      </p:cBhvr>
                                      <p:tavLst>
                                        <p:tav tm="0">
                                          <p:val>
                                            <p:strVal val="#ppt_x"/>
                                          </p:val>
                                        </p:tav>
                                        <p:tav tm="100000">
                                          <p:val>
                                            <p:strVal val="#ppt_x"/>
                                          </p:val>
                                        </p:tav>
                                      </p:tavLst>
                                    </p:anim>
                                    <p:anim calcmode="lin" valueType="num">
                                      <p:cBhvr additive="base">
                                        <p:cTn id="29" dur="500" fill="hold"/>
                                        <p:tgtEl>
                                          <p:spTgt spid="65"/>
                                        </p:tgtEl>
                                        <p:attrNameLst>
                                          <p:attrName>ppt_y</p:attrName>
                                        </p:attrNameLst>
                                      </p:cBhvr>
                                      <p:tavLst>
                                        <p:tav tm="0">
                                          <p:val>
                                            <p:strVal val="1+#ppt_h/2"/>
                                          </p:val>
                                        </p:tav>
                                        <p:tav tm="100000">
                                          <p:val>
                                            <p:strVal val="#ppt_y"/>
                                          </p:val>
                                        </p:tav>
                                      </p:tavLst>
                                    </p:anim>
                                  </p:childTnLst>
                                </p:cTn>
                              </p:par>
                              <p:par>
                                <p:cTn id="30" presetID="2" presetClass="entr" presetSubtype="4" fill="hold" grpId="0" nodeType="withEffect">
                                  <p:stCondLst>
                                    <p:cond delay="0"/>
                                  </p:stCondLst>
                                  <p:childTnLst>
                                    <p:set>
                                      <p:cBhvr>
                                        <p:cTn id="31" dur="1" fill="hold">
                                          <p:stCondLst>
                                            <p:cond delay="0"/>
                                          </p:stCondLst>
                                        </p:cTn>
                                        <p:tgtEl>
                                          <p:spTgt spid="69"/>
                                        </p:tgtEl>
                                        <p:attrNameLst>
                                          <p:attrName>style.visibility</p:attrName>
                                        </p:attrNameLst>
                                      </p:cBhvr>
                                      <p:to>
                                        <p:strVal val="visible"/>
                                      </p:to>
                                    </p:set>
                                    <p:anim calcmode="lin" valueType="num">
                                      <p:cBhvr additive="base">
                                        <p:cTn id="32" dur="500" fill="hold"/>
                                        <p:tgtEl>
                                          <p:spTgt spid="69"/>
                                        </p:tgtEl>
                                        <p:attrNameLst>
                                          <p:attrName>ppt_x</p:attrName>
                                        </p:attrNameLst>
                                      </p:cBhvr>
                                      <p:tavLst>
                                        <p:tav tm="0">
                                          <p:val>
                                            <p:strVal val="#ppt_x"/>
                                          </p:val>
                                        </p:tav>
                                        <p:tav tm="100000">
                                          <p:val>
                                            <p:strVal val="#ppt_x"/>
                                          </p:val>
                                        </p:tav>
                                      </p:tavLst>
                                    </p:anim>
                                    <p:anim calcmode="lin" valueType="num">
                                      <p:cBhvr additive="base">
                                        <p:cTn id="33" dur="500" fill="hold"/>
                                        <p:tgtEl>
                                          <p:spTgt spid="69"/>
                                        </p:tgtEl>
                                        <p:attrNameLst>
                                          <p:attrName>ppt_y</p:attrName>
                                        </p:attrNameLst>
                                      </p:cBhvr>
                                      <p:tavLst>
                                        <p:tav tm="0">
                                          <p:val>
                                            <p:strVal val="1+#ppt_h/2"/>
                                          </p:val>
                                        </p:tav>
                                        <p:tav tm="100000">
                                          <p:val>
                                            <p:strVal val="#ppt_y"/>
                                          </p:val>
                                        </p:tav>
                                      </p:tavLst>
                                    </p:anim>
                                  </p:childTnLst>
                                </p:cTn>
                              </p:par>
                              <p:par>
                                <p:cTn id="34" presetID="2" presetClass="entr" presetSubtype="4" fill="hold" grpId="0" nodeType="withEffect">
                                  <p:stCondLst>
                                    <p:cond delay="0"/>
                                  </p:stCondLst>
                                  <p:childTnLst>
                                    <p:set>
                                      <p:cBhvr>
                                        <p:cTn id="35" dur="1" fill="hold">
                                          <p:stCondLst>
                                            <p:cond delay="0"/>
                                          </p:stCondLst>
                                        </p:cTn>
                                        <p:tgtEl>
                                          <p:spTgt spid="66"/>
                                        </p:tgtEl>
                                        <p:attrNameLst>
                                          <p:attrName>style.visibility</p:attrName>
                                        </p:attrNameLst>
                                      </p:cBhvr>
                                      <p:to>
                                        <p:strVal val="visible"/>
                                      </p:to>
                                    </p:set>
                                    <p:anim calcmode="lin" valueType="num">
                                      <p:cBhvr additive="base">
                                        <p:cTn id="36" dur="500" fill="hold"/>
                                        <p:tgtEl>
                                          <p:spTgt spid="66"/>
                                        </p:tgtEl>
                                        <p:attrNameLst>
                                          <p:attrName>ppt_x</p:attrName>
                                        </p:attrNameLst>
                                      </p:cBhvr>
                                      <p:tavLst>
                                        <p:tav tm="0">
                                          <p:val>
                                            <p:strVal val="#ppt_x"/>
                                          </p:val>
                                        </p:tav>
                                        <p:tav tm="100000">
                                          <p:val>
                                            <p:strVal val="#ppt_x"/>
                                          </p:val>
                                        </p:tav>
                                      </p:tavLst>
                                    </p:anim>
                                    <p:anim calcmode="lin" valueType="num">
                                      <p:cBhvr additive="base">
                                        <p:cTn id="37" dur="500" fill="hold"/>
                                        <p:tgtEl>
                                          <p:spTgt spid="66"/>
                                        </p:tgtEl>
                                        <p:attrNameLst>
                                          <p:attrName>ppt_y</p:attrName>
                                        </p:attrNameLst>
                                      </p:cBhvr>
                                      <p:tavLst>
                                        <p:tav tm="0">
                                          <p:val>
                                            <p:strVal val="1+#ppt_h/2"/>
                                          </p:val>
                                        </p:tav>
                                        <p:tav tm="100000">
                                          <p:val>
                                            <p:strVal val="#ppt_y"/>
                                          </p:val>
                                        </p:tav>
                                      </p:tavLst>
                                    </p:anim>
                                  </p:childTnLst>
                                </p:cTn>
                              </p:par>
                              <p:par>
                                <p:cTn id="38" presetID="2" presetClass="entr" presetSubtype="4" fill="hold" grpId="0" nodeType="withEffect">
                                  <p:stCondLst>
                                    <p:cond delay="0"/>
                                  </p:stCondLst>
                                  <p:childTnLst>
                                    <p:set>
                                      <p:cBhvr>
                                        <p:cTn id="39" dur="1" fill="hold">
                                          <p:stCondLst>
                                            <p:cond delay="0"/>
                                          </p:stCondLst>
                                        </p:cTn>
                                        <p:tgtEl>
                                          <p:spTgt spid="68"/>
                                        </p:tgtEl>
                                        <p:attrNameLst>
                                          <p:attrName>style.visibility</p:attrName>
                                        </p:attrNameLst>
                                      </p:cBhvr>
                                      <p:to>
                                        <p:strVal val="visible"/>
                                      </p:to>
                                    </p:set>
                                    <p:anim calcmode="lin" valueType="num">
                                      <p:cBhvr additive="base">
                                        <p:cTn id="40" dur="500" fill="hold"/>
                                        <p:tgtEl>
                                          <p:spTgt spid="68"/>
                                        </p:tgtEl>
                                        <p:attrNameLst>
                                          <p:attrName>ppt_x</p:attrName>
                                        </p:attrNameLst>
                                      </p:cBhvr>
                                      <p:tavLst>
                                        <p:tav tm="0">
                                          <p:val>
                                            <p:strVal val="#ppt_x"/>
                                          </p:val>
                                        </p:tav>
                                        <p:tav tm="100000">
                                          <p:val>
                                            <p:strVal val="#ppt_x"/>
                                          </p:val>
                                        </p:tav>
                                      </p:tavLst>
                                    </p:anim>
                                    <p:anim calcmode="lin" valueType="num">
                                      <p:cBhvr additive="base">
                                        <p:cTn id="41" dur="500" fill="hold"/>
                                        <p:tgtEl>
                                          <p:spTgt spid="6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9" grpId="0" animBg="1"/>
      <p:bldP spid="62" grpId="0" animBg="1"/>
      <p:bldP spid="63" grpId="0"/>
      <p:bldP spid="66" grpId="0" animBg="1"/>
      <p:bldP spid="68" grpId="0" animBg="1"/>
      <p:bldP spid="69"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 name="Picture 27" descr="Hoja Carta2"/>
          <p:cNvPicPr>
            <a:picLocks noChangeAspect="1" noChangeArrowheads="1"/>
          </p:cNvPicPr>
          <p:nvPr/>
        </p:nvPicPr>
        <p:blipFill>
          <a:blip r:embed="rId3" cstate="print"/>
          <a:srcRect t="51007"/>
          <a:stretch>
            <a:fillRect/>
          </a:stretch>
        </p:blipFill>
        <p:spPr bwMode="auto">
          <a:xfrm>
            <a:off x="0" y="6324600"/>
            <a:ext cx="9144000" cy="533400"/>
          </a:xfrm>
          <a:prstGeom prst="rect">
            <a:avLst/>
          </a:prstGeom>
          <a:noFill/>
          <a:ln w="9525">
            <a:noFill/>
            <a:miter lim="800000"/>
            <a:headEnd/>
            <a:tailEnd/>
          </a:ln>
        </p:spPr>
      </p:pic>
      <p:pic>
        <p:nvPicPr>
          <p:cNvPr id="26" name="Picture 12" descr="top bar swoosh revised"/>
          <p:cNvPicPr>
            <a:picLocks noChangeAspect="1" noChangeArrowheads="1"/>
          </p:cNvPicPr>
          <p:nvPr/>
        </p:nvPicPr>
        <p:blipFill>
          <a:blip r:embed="rId4"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4"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29" name="TextBox 6"/>
          <p:cNvSpPr txBox="1">
            <a:spLocks noChangeArrowheads="1"/>
          </p:cNvSpPr>
          <p:nvPr/>
        </p:nvSpPr>
        <p:spPr bwMode="auto">
          <a:xfrm>
            <a:off x="1219200" y="204788"/>
            <a:ext cx="6629400" cy="554037"/>
          </a:xfrm>
          <a:prstGeom prst="rect">
            <a:avLst/>
          </a:prstGeom>
          <a:noFill/>
          <a:ln w="9525">
            <a:noFill/>
            <a:miter lim="800000"/>
            <a:headEnd/>
            <a:tailEnd/>
          </a:ln>
        </p:spPr>
        <p:txBody>
          <a:bodyPr>
            <a:spAutoFit/>
          </a:bodyPr>
          <a:lstStyle/>
          <a:p>
            <a:pPr algn="ctr"/>
            <a:r>
              <a:rPr lang="vi-VN" sz="3000" b="1">
                <a:solidFill>
                  <a:schemeClr val="bg1"/>
                </a:solidFill>
                <a:latin typeface="Times New Roman" pitchFamily="18" charset="0"/>
                <a:cs typeface="Times New Roman" pitchFamily="18" charset="0"/>
              </a:rPr>
              <a:t>CHƯƠNG TRÌNH KHỞI ĐỘNG</a:t>
            </a:r>
            <a:endParaRPr lang="en-US" sz="3000" b="1">
              <a:solidFill>
                <a:schemeClr val="bg1"/>
              </a:solidFill>
              <a:latin typeface="Times New Roman" pitchFamily="18" charset="0"/>
              <a:cs typeface="Times New Roman" pitchFamily="18" charset="0"/>
            </a:endParaRPr>
          </a:p>
        </p:txBody>
      </p:sp>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2. </a:t>
            </a:r>
            <a:r>
              <a:rPr lang="en-US" sz="3200" b="1" dirty="0" err="1">
                <a:solidFill>
                  <a:schemeClr val="bg1"/>
                </a:solidFill>
                <a:latin typeface="Times New Roman" pitchFamily="18" charset="0"/>
                <a:cs typeface="Times New Roman" pitchFamily="18" charset="0"/>
              </a:rPr>
              <a:t>Cấu</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tạo</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của</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kim</a:t>
            </a:r>
            <a:r>
              <a:rPr lang="en-US" sz="3200" b="1" dirty="0">
                <a:solidFill>
                  <a:schemeClr val="bg1"/>
                </a:solidFill>
                <a:latin typeface="Times New Roman" pitchFamily="18" charset="0"/>
                <a:cs typeface="Times New Roman" pitchFamily="18" charset="0"/>
              </a:rPr>
              <a:t> </a:t>
            </a:r>
            <a:r>
              <a:rPr lang="en-US" sz="3200" b="1" dirty="0" err="1">
                <a:solidFill>
                  <a:schemeClr val="bg1"/>
                </a:solidFill>
                <a:latin typeface="Times New Roman" pitchFamily="18" charset="0"/>
                <a:cs typeface="Times New Roman" pitchFamily="18" charset="0"/>
              </a:rPr>
              <a:t>loại</a:t>
            </a:r>
            <a:r>
              <a:rPr lang="en-US" sz="3200" b="1" dirty="0">
                <a:solidFill>
                  <a:schemeClr val="bg1"/>
                </a:solidFill>
                <a:latin typeface="Times New Roman" pitchFamily="18" charset="0"/>
                <a:cs typeface="Times New Roman" pitchFamily="18" charset="0"/>
              </a:rPr>
              <a:t>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63" name="Oval 62"/>
          <p:cNvSpPr/>
          <p:nvPr/>
        </p:nvSpPr>
        <p:spPr>
          <a:xfrm>
            <a:off x="457200" y="2057400"/>
            <a:ext cx="1467016"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Mg</a:t>
            </a:r>
            <a:endParaRPr lang="en-US" sz="3200" b="1">
              <a:solidFill>
                <a:srgbClr val="002060"/>
              </a:solidFill>
              <a:latin typeface="Times New Roman" pitchFamily="18" charset="0"/>
              <a:cs typeface="Times New Roman" pitchFamily="18" charset="0"/>
            </a:endParaRPr>
          </a:p>
        </p:txBody>
      </p:sp>
      <p:cxnSp>
        <p:nvCxnSpPr>
          <p:cNvPr id="65" name="Straight Arrow Connector 64"/>
          <p:cNvCxnSpPr/>
          <p:nvPr/>
        </p:nvCxnSpPr>
        <p:spPr>
          <a:xfrm>
            <a:off x="2838616" y="2438400"/>
            <a:ext cx="1219200" cy="0"/>
          </a:xfrm>
          <a:prstGeom prst="straightConnector1">
            <a:avLst/>
          </a:prstGeom>
          <a:ln w="57150">
            <a:solidFill>
              <a:srgbClr val="C00000"/>
            </a:solidFill>
            <a:tailEnd type="arrow"/>
          </a:ln>
          <a:effectLst/>
          <a:scene3d>
            <a:camera prst="orthographicFront">
              <a:rot lat="0" lon="0" rev="0"/>
            </a:camera>
            <a:lightRig rig="contrasting" dir="t">
              <a:rot lat="0" lon="0" rev="7800000"/>
            </a:lightRig>
          </a:scene3d>
          <a:sp3d>
            <a:bevelT w="139700" h="139700"/>
          </a:sp3d>
        </p:spPr>
        <p:style>
          <a:lnRef idx="3">
            <a:schemeClr val="accent2"/>
          </a:lnRef>
          <a:fillRef idx="0">
            <a:schemeClr val="accent2"/>
          </a:fillRef>
          <a:effectRef idx="2">
            <a:schemeClr val="accent2"/>
          </a:effectRef>
          <a:fontRef idx="minor">
            <a:schemeClr val="tx1"/>
          </a:fontRef>
        </p:style>
      </p:cxnSp>
      <p:sp>
        <p:nvSpPr>
          <p:cNvPr id="66" name="Plus 65"/>
          <p:cNvSpPr/>
          <p:nvPr/>
        </p:nvSpPr>
        <p:spPr>
          <a:xfrm>
            <a:off x="6858000" y="2209800"/>
            <a:ext cx="381000" cy="304800"/>
          </a:xfrm>
          <a:prstGeom prst="mathPlus">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68" name="Oval 67"/>
          <p:cNvSpPr/>
          <p:nvPr/>
        </p:nvSpPr>
        <p:spPr>
          <a:xfrm>
            <a:off x="7924800" y="2076616"/>
            <a:ext cx="1027044" cy="64935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2e</a:t>
            </a:r>
            <a:endParaRPr lang="en-US" sz="3200" b="1">
              <a:solidFill>
                <a:srgbClr val="002060"/>
              </a:solidFill>
              <a:latin typeface="Times New Roman" pitchFamily="18" charset="0"/>
              <a:cs typeface="Times New Roman" pitchFamily="18" charset="0"/>
            </a:endParaRPr>
          </a:p>
        </p:txBody>
      </p:sp>
      <p:sp>
        <p:nvSpPr>
          <p:cNvPr id="69" name="Oval 68"/>
          <p:cNvSpPr/>
          <p:nvPr/>
        </p:nvSpPr>
        <p:spPr>
          <a:xfrm>
            <a:off x="4724400" y="2057400"/>
            <a:ext cx="1638632"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Mg</a:t>
            </a:r>
            <a:r>
              <a:rPr lang="en-US" sz="3200" b="1" baseline="30000" smtClean="0">
                <a:solidFill>
                  <a:srgbClr val="002060"/>
                </a:solidFill>
                <a:latin typeface="Times New Roman" pitchFamily="18" charset="0"/>
                <a:cs typeface="Times New Roman" pitchFamily="18" charset="0"/>
              </a:rPr>
              <a:t>2+</a:t>
            </a:r>
            <a:endParaRPr lang="en-US" sz="3200" b="1" baseline="30000">
              <a:solidFill>
                <a:srgbClr val="002060"/>
              </a:solidFill>
              <a:latin typeface="Times New Roman" pitchFamily="18" charset="0"/>
              <a:cs typeface="Times New Roman" pitchFamily="18" charset="0"/>
            </a:endParaRPr>
          </a:p>
        </p:txBody>
      </p:sp>
      <p:sp>
        <p:nvSpPr>
          <p:cNvPr id="56" name="Oval 55"/>
          <p:cNvSpPr/>
          <p:nvPr/>
        </p:nvSpPr>
        <p:spPr>
          <a:xfrm>
            <a:off x="457200" y="3875858"/>
            <a:ext cx="1467016"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smtClean="0">
                <a:solidFill>
                  <a:srgbClr val="002060"/>
                </a:solidFill>
                <a:latin typeface="Times New Roman" pitchFamily="18" charset="0"/>
                <a:cs typeface="Times New Roman" pitchFamily="18" charset="0"/>
              </a:rPr>
              <a:t>Al</a:t>
            </a:r>
            <a:endParaRPr lang="en-US" sz="3200" b="1" dirty="0">
              <a:solidFill>
                <a:srgbClr val="002060"/>
              </a:solidFill>
              <a:latin typeface="Times New Roman" pitchFamily="18" charset="0"/>
              <a:cs typeface="Times New Roman" pitchFamily="18" charset="0"/>
            </a:endParaRPr>
          </a:p>
        </p:txBody>
      </p:sp>
      <p:cxnSp>
        <p:nvCxnSpPr>
          <p:cNvPr id="57" name="Straight Arrow Connector 56"/>
          <p:cNvCxnSpPr/>
          <p:nvPr/>
        </p:nvCxnSpPr>
        <p:spPr>
          <a:xfrm>
            <a:off x="2838616" y="4299179"/>
            <a:ext cx="1219200" cy="0"/>
          </a:xfrm>
          <a:prstGeom prst="straightConnector1">
            <a:avLst/>
          </a:prstGeom>
          <a:ln w="57150">
            <a:solidFill>
              <a:srgbClr val="C00000"/>
            </a:solidFill>
            <a:tailEnd type="arrow"/>
          </a:ln>
          <a:effectLst/>
          <a:scene3d>
            <a:camera prst="orthographicFront">
              <a:rot lat="0" lon="0" rev="0"/>
            </a:camera>
            <a:lightRig rig="contrasting" dir="t">
              <a:rot lat="0" lon="0" rev="7800000"/>
            </a:lightRig>
          </a:scene3d>
          <a:sp3d>
            <a:bevelT w="139700" h="139700"/>
          </a:sp3d>
        </p:spPr>
        <p:style>
          <a:lnRef idx="3">
            <a:schemeClr val="accent2"/>
          </a:lnRef>
          <a:fillRef idx="0">
            <a:schemeClr val="accent2"/>
          </a:fillRef>
          <a:effectRef idx="2">
            <a:schemeClr val="accent2"/>
          </a:effectRef>
          <a:fontRef idx="minor">
            <a:schemeClr val="tx1"/>
          </a:fontRef>
        </p:style>
      </p:cxnSp>
      <p:sp>
        <p:nvSpPr>
          <p:cNvPr id="60" name="Plus 59"/>
          <p:cNvSpPr/>
          <p:nvPr/>
        </p:nvSpPr>
        <p:spPr>
          <a:xfrm>
            <a:off x="6858000" y="4070579"/>
            <a:ext cx="381000" cy="304800"/>
          </a:xfrm>
          <a:prstGeom prst="mathPlus">
            <a:avLst/>
          </a:prstGeom>
        </p:spPr>
        <p:style>
          <a:lnRef idx="0">
            <a:schemeClr val="accent2"/>
          </a:lnRef>
          <a:fillRef idx="3">
            <a:schemeClr val="accent2"/>
          </a:fillRef>
          <a:effectRef idx="3">
            <a:schemeClr val="accent2"/>
          </a:effectRef>
          <a:fontRef idx="minor">
            <a:schemeClr val="lt1"/>
          </a:fontRef>
        </p:style>
        <p:txBody>
          <a:bodyPr rtlCol="0" anchor="ctr"/>
          <a:lstStyle/>
          <a:p>
            <a:pPr algn="ctr"/>
            <a:endParaRPr lang="en-US"/>
          </a:p>
        </p:txBody>
      </p:sp>
      <p:sp>
        <p:nvSpPr>
          <p:cNvPr id="64" name="Oval 63"/>
          <p:cNvSpPr/>
          <p:nvPr/>
        </p:nvSpPr>
        <p:spPr>
          <a:xfrm>
            <a:off x="4896016" y="3918179"/>
            <a:ext cx="1467016" cy="63411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Al</a:t>
            </a:r>
            <a:r>
              <a:rPr lang="en-US" sz="3200" b="1" baseline="30000" smtClean="0">
                <a:solidFill>
                  <a:srgbClr val="002060"/>
                </a:solidFill>
                <a:latin typeface="Times New Roman" pitchFamily="18" charset="0"/>
                <a:cs typeface="Times New Roman" pitchFamily="18" charset="0"/>
              </a:rPr>
              <a:t>3+</a:t>
            </a:r>
            <a:endParaRPr lang="en-US" sz="3200" b="1" baseline="30000">
              <a:solidFill>
                <a:srgbClr val="002060"/>
              </a:solidFill>
              <a:latin typeface="Times New Roman" pitchFamily="18" charset="0"/>
              <a:cs typeface="Times New Roman" pitchFamily="18" charset="0"/>
            </a:endParaRPr>
          </a:p>
        </p:txBody>
      </p:sp>
      <p:sp>
        <p:nvSpPr>
          <p:cNvPr id="67" name="Oval 66"/>
          <p:cNvSpPr/>
          <p:nvPr/>
        </p:nvSpPr>
        <p:spPr>
          <a:xfrm>
            <a:off x="7924800" y="3918179"/>
            <a:ext cx="1027044" cy="649356"/>
          </a:xfrm>
          <a:prstGeom prst="ellipse">
            <a:avLst/>
          </a:prstGeom>
          <a:noFill/>
          <a:ln>
            <a:noFill/>
          </a:ln>
          <a:effectLst/>
          <a:scene3d>
            <a:camera prst="orthographicFront">
              <a:rot lat="0" lon="0" rev="0"/>
            </a:camera>
            <a:lightRig rig="contrasting" dir="t">
              <a:rot lat="0" lon="0" rev="7800000"/>
            </a:lightRig>
          </a:scene3d>
          <a:sp3d>
            <a:bevelT w="139700" h="139700"/>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smtClean="0">
                <a:solidFill>
                  <a:srgbClr val="002060"/>
                </a:solidFill>
                <a:latin typeface="Times New Roman" pitchFamily="18" charset="0"/>
                <a:cs typeface="Times New Roman" pitchFamily="18" charset="0"/>
              </a:rPr>
              <a:t>3e</a:t>
            </a:r>
            <a:endParaRPr lang="en-US" sz="3200" b="1">
              <a:solidFill>
                <a:srgbClr val="002060"/>
              </a:solidFill>
              <a:latin typeface="Times New Roman" pitchFamily="18" charset="0"/>
              <a:cs typeface="Times New Roman" pitchFamily="18" charset="0"/>
            </a:endParaRPr>
          </a:p>
        </p:txBody>
      </p:sp>
      <p:sp>
        <p:nvSpPr>
          <p:cNvPr id="72" name="TextBox 71"/>
          <p:cNvSpPr txBox="1"/>
          <p:nvPr/>
        </p:nvSpPr>
        <p:spPr>
          <a:xfrm>
            <a:off x="4572000" y="2655072"/>
            <a:ext cx="1905000" cy="461665"/>
          </a:xfrm>
          <a:prstGeom prst="rect">
            <a:avLst/>
          </a:prstGeom>
          <a:noFill/>
        </p:spPr>
        <p:txBody>
          <a:bodyPr wrap="square" rtlCol="0">
            <a:spAutoFit/>
          </a:bodyPr>
          <a:lstStyle/>
          <a:p>
            <a:r>
              <a:rPr lang="en-US" sz="2400" dirty="0" smtClean="0">
                <a:latin typeface="Times New Roman" pitchFamily="18" charset="0"/>
                <a:cs typeface="Times New Roman" pitchFamily="18" charset="0"/>
              </a:rPr>
              <a:t>Cation </a:t>
            </a:r>
            <a:r>
              <a:rPr lang="en-US" sz="2400" dirty="0" err="1" smtClean="0">
                <a:latin typeface="Times New Roman" pitchFamily="18" charset="0"/>
                <a:cs typeface="Times New Roman" pitchFamily="18" charset="0"/>
              </a:rPr>
              <a:t>magie</a:t>
            </a:r>
            <a:endParaRPr lang="vi-VN" sz="2400" dirty="0" smtClean="0">
              <a:latin typeface="Times New Roman" pitchFamily="18" charset="0"/>
              <a:cs typeface="Times New Roman" pitchFamily="18" charset="0"/>
            </a:endParaRPr>
          </a:p>
        </p:txBody>
      </p:sp>
      <p:sp>
        <p:nvSpPr>
          <p:cNvPr id="73" name="TextBox 72"/>
          <p:cNvSpPr txBox="1"/>
          <p:nvPr/>
        </p:nvSpPr>
        <p:spPr>
          <a:xfrm>
            <a:off x="4572000" y="4491335"/>
            <a:ext cx="2057400" cy="461665"/>
          </a:xfrm>
          <a:prstGeom prst="rect">
            <a:avLst/>
          </a:prstGeom>
          <a:noFill/>
        </p:spPr>
        <p:txBody>
          <a:bodyPr wrap="square" rtlCol="0">
            <a:spAutoFit/>
          </a:bodyPr>
          <a:lstStyle/>
          <a:p>
            <a:r>
              <a:rPr lang="en-US" sz="2400" smtClean="0">
                <a:latin typeface="Times New Roman" pitchFamily="18" charset="0"/>
                <a:cs typeface="Times New Roman" pitchFamily="18" charset="0"/>
              </a:rPr>
              <a:t>Cation nhôm</a:t>
            </a:r>
            <a:endParaRPr lang="vi-VN" sz="2400" smtClean="0">
              <a:latin typeface="Times New Roman" pitchFamily="18" charset="0"/>
              <a:cs typeface="Times New Roman" pitchFamily="18" charset="0"/>
            </a:endParaRPr>
          </a:p>
        </p:txBody>
      </p:sp>
      <p:sp>
        <p:nvSpPr>
          <p:cNvPr id="33" name="Rectangle 32">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extLst>
      <p:ext uri="{BB962C8B-B14F-4D97-AF65-F5344CB8AC3E}">
        <p14:creationId xmlns:p14="http://schemas.microsoft.com/office/powerpoint/2010/main" val="887037434"/>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3"/>
                                        </p:tgtEl>
                                        <p:attrNameLst>
                                          <p:attrName>style.visibility</p:attrName>
                                        </p:attrNameLst>
                                      </p:cBhvr>
                                      <p:to>
                                        <p:strVal val="visible"/>
                                      </p:to>
                                    </p:set>
                                    <p:anim calcmode="lin" valueType="num">
                                      <p:cBhvr additive="base">
                                        <p:cTn id="7" dur="500" fill="hold"/>
                                        <p:tgtEl>
                                          <p:spTgt spid="63"/>
                                        </p:tgtEl>
                                        <p:attrNameLst>
                                          <p:attrName>ppt_x</p:attrName>
                                        </p:attrNameLst>
                                      </p:cBhvr>
                                      <p:tavLst>
                                        <p:tav tm="0">
                                          <p:val>
                                            <p:strVal val="#ppt_x"/>
                                          </p:val>
                                        </p:tav>
                                        <p:tav tm="100000">
                                          <p:val>
                                            <p:strVal val="#ppt_x"/>
                                          </p:val>
                                        </p:tav>
                                      </p:tavLst>
                                    </p:anim>
                                    <p:anim calcmode="lin" valueType="num">
                                      <p:cBhvr additive="base">
                                        <p:cTn id="8" dur="500" fill="hold"/>
                                        <p:tgtEl>
                                          <p:spTgt spid="63"/>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65"/>
                                        </p:tgtEl>
                                        <p:attrNameLst>
                                          <p:attrName>style.visibility</p:attrName>
                                        </p:attrNameLst>
                                      </p:cBhvr>
                                      <p:to>
                                        <p:strVal val="visible"/>
                                      </p:to>
                                    </p:set>
                                    <p:anim calcmode="lin" valueType="num">
                                      <p:cBhvr additive="base">
                                        <p:cTn id="11" dur="500" fill="hold"/>
                                        <p:tgtEl>
                                          <p:spTgt spid="65"/>
                                        </p:tgtEl>
                                        <p:attrNameLst>
                                          <p:attrName>ppt_x</p:attrName>
                                        </p:attrNameLst>
                                      </p:cBhvr>
                                      <p:tavLst>
                                        <p:tav tm="0">
                                          <p:val>
                                            <p:strVal val="#ppt_x"/>
                                          </p:val>
                                        </p:tav>
                                        <p:tav tm="100000">
                                          <p:val>
                                            <p:strVal val="#ppt_x"/>
                                          </p:val>
                                        </p:tav>
                                      </p:tavLst>
                                    </p:anim>
                                    <p:anim calcmode="lin" valueType="num">
                                      <p:cBhvr additive="base">
                                        <p:cTn id="12" dur="500" fill="hold"/>
                                        <p:tgtEl>
                                          <p:spTgt spid="65"/>
                                        </p:tgtEl>
                                        <p:attrNameLst>
                                          <p:attrName>ppt_y</p:attrName>
                                        </p:attrNameLst>
                                      </p:cBhvr>
                                      <p:tavLst>
                                        <p:tav tm="0">
                                          <p:val>
                                            <p:strVal val="1+#ppt_h/2"/>
                                          </p:val>
                                        </p:tav>
                                        <p:tav tm="100000">
                                          <p:val>
                                            <p:strVal val="#ppt_y"/>
                                          </p:val>
                                        </p:tav>
                                      </p:tavLst>
                                    </p:anim>
                                  </p:childTnLst>
                                </p:cTn>
                              </p:par>
                              <p:par>
                                <p:cTn id="13" presetID="2" presetClass="entr" presetSubtype="4" fill="hold" grpId="0" nodeType="withEffect">
                                  <p:stCondLst>
                                    <p:cond delay="0"/>
                                  </p:stCondLst>
                                  <p:childTnLst>
                                    <p:set>
                                      <p:cBhvr>
                                        <p:cTn id="14" dur="1" fill="hold">
                                          <p:stCondLst>
                                            <p:cond delay="0"/>
                                          </p:stCondLst>
                                        </p:cTn>
                                        <p:tgtEl>
                                          <p:spTgt spid="69"/>
                                        </p:tgtEl>
                                        <p:attrNameLst>
                                          <p:attrName>style.visibility</p:attrName>
                                        </p:attrNameLst>
                                      </p:cBhvr>
                                      <p:to>
                                        <p:strVal val="visible"/>
                                      </p:to>
                                    </p:set>
                                    <p:anim calcmode="lin" valueType="num">
                                      <p:cBhvr additive="base">
                                        <p:cTn id="15" dur="500" fill="hold"/>
                                        <p:tgtEl>
                                          <p:spTgt spid="69"/>
                                        </p:tgtEl>
                                        <p:attrNameLst>
                                          <p:attrName>ppt_x</p:attrName>
                                        </p:attrNameLst>
                                      </p:cBhvr>
                                      <p:tavLst>
                                        <p:tav tm="0">
                                          <p:val>
                                            <p:strVal val="#ppt_x"/>
                                          </p:val>
                                        </p:tav>
                                        <p:tav tm="100000">
                                          <p:val>
                                            <p:strVal val="#ppt_x"/>
                                          </p:val>
                                        </p:tav>
                                      </p:tavLst>
                                    </p:anim>
                                    <p:anim calcmode="lin" valueType="num">
                                      <p:cBhvr additive="base">
                                        <p:cTn id="16" dur="500" fill="hold"/>
                                        <p:tgtEl>
                                          <p:spTgt spid="69"/>
                                        </p:tgtEl>
                                        <p:attrNameLst>
                                          <p:attrName>ppt_y</p:attrName>
                                        </p:attrNameLst>
                                      </p:cBhvr>
                                      <p:tavLst>
                                        <p:tav tm="0">
                                          <p:val>
                                            <p:strVal val="1+#ppt_h/2"/>
                                          </p:val>
                                        </p:tav>
                                        <p:tav tm="100000">
                                          <p:val>
                                            <p:strVal val="#ppt_y"/>
                                          </p:val>
                                        </p:tav>
                                      </p:tavLst>
                                    </p:anim>
                                  </p:childTnLst>
                                </p:cTn>
                              </p:par>
                              <p:par>
                                <p:cTn id="17" presetID="2" presetClass="entr" presetSubtype="4" fill="hold" grpId="0" nodeType="withEffect">
                                  <p:stCondLst>
                                    <p:cond delay="0"/>
                                  </p:stCondLst>
                                  <p:childTnLst>
                                    <p:set>
                                      <p:cBhvr>
                                        <p:cTn id="18" dur="1" fill="hold">
                                          <p:stCondLst>
                                            <p:cond delay="0"/>
                                          </p:stCondLst>
                                        </p:cTn>
                                        <p:tgtEl>
                                          <p:spTgt spid="66"/>
                                        </p:tgtEl>
                                        <p:attrNameLst>
                                          <p:attrName>style.visibility</p:attrName>
                                        </p:attrNameLst>
                                      </p:cBhvr>
                                      <p:to>
                                        <p:strVal val="visible"/>
                                      </p:to>
                                    </p:set>
                                    <p:anim calcmode="lin" valueType="num">
                                      <p:cBhvr additive="base">
                                        <p:cTn id="19" dur="500" fill="hold"/>
                                        <p:tgtEl>
                                          <p:spTgt spid="66"/>
                                        </p:tgtEl>
                                        <p:attrNameLst>
                                          <p:attrName>ppt_x</p:attrName>
                                        </p:attrNameLst>
                                      </p:cBhvr>
                                      <p:tavLst>
                                        <p:tav tm="0">
                                          <p:val>
                                            <p:strVal val="#ppt_x"/>
                                          </p:val>
                                        </p:tav>
                                        <p:tav tm="100000">
                                          <p:val>
                                            <p:strVal val="#ppt_x"/>
                                          </p:val>
                                        </p:tav>
                                      </p:tavLst>
                                    </p:anim>
                                    <p:anim calcmode="lin" valueType="num">
                                      <p:cBhvr additive="base">
                                        <p:cTn id="20" dur="500" fill="hold"/>
                                        <p:tgtEl>
                                          <p:spTgt spid="66"/>
                                        </p:tgtEl>
                                        <p:attrNameLst>
                                          <p:attrName>ppt_y</p:attrName>
                                        </p:attrNameLst>
                                      </p:cBhvr>
                                      <p:tavLst>
                                        <p:tav tm="0">
                                          <p:val>
                                            <p:strVal val="1+#ppt_h/2"/>
                                          </p:val>
                                        </p:tav>
                                        <p:tav tm="100000">
                                          <p:val>
                                            <p:strVal val="#ppt_y"/>
                                          </p:val>
                                        </p:tav>
                                      </p:tavLst>
                                    </p:anim>
                                  </p:childTnLst>
                                </p:cTn>
                              </p:par>
                              <p:par>
                                <p:cTn id="21" presetID="2" presetClass="entr" presetSubtype="4" fill="hold" grpId="0" nodeType="withEffect">
                                  <p:stCondLst>
                                    <p:cond delay="0"/>
                                  </p:stCondLst>
                                  <p:childTnLst>
                                    <p:set>
                                      <p:cBhvr>
                                        <p:cTn id="22" dur="1" fill="hold">
                                          <p:stCondLst>
                                            <p:cond delay="0"/>
                                          </p:stCondLst>
                                        </p:cTn>
                                        <p:tgtEl>
                                          <p:spTgt spid="68"/>
                                        </p:tgtEl>
                                        <p:attrNameLst>
                                          <p:attrName>style.visibility</p:attrName>
                                        </p:attrNameLst>
                                      </p:cBhvr>
                                      <p:to>
                                        <p:strVal val="visible"/>
                                      </p:to>
                                    </p:set>
                                    <p:anim calcmode="lin" valueType="num">
                                      <p:cBhvr additive="base">
                                        <p:cTn id="23" dur="500" fill="hold"/>
                                        <p:tgtEl>
                                          <p:spTgt spid="68"/>
                                        </p:tgtEl>
                                        <p:attrNameLst>
                                          <p:attrName>ppt_x</p:attrName>
                                        </p:attrNameLst>
                                      </p:cBhvr>
                                      <p:tavLst>
                                        <p:tav tm="0">
                                          <p:val>
                                            <p:strVal val="#ppt_x"/>
                                          </p:val>
                                        </p:tav>
                                        <p:tav tm="100000">
                                          <p:val>
                                            <p:strVal val="#ppt_x"/>
                                          </p:val>
                                        </p:tav>
                                      </p:tavLst>
                                    </p:anim>
                                    <p:anim calcmode="lin" valueType="num">
                                      <p:cBhvr additive="base">
                                        <p:cTn id="24" dur="500" fill="hold"/>
                                        <p:tgtEl>
                                          <p:spTgt spid="68"/>
                                        </p:tgtEl>
                                        <p:attrNameLst>
                                          <p:attrName>ppt_y</p:attrName>
                                        </p:attrNameLst>
                                      </p:cBhvr>
                                      <p:tavLst>
                                        <p:tav tm="0">
                                          <p:val>
                                            <p:strVal val="1+#ppt_h/2"/>
                                          </p:val>
                                        </p:tav>
                                        <p:tav tm="100000">
                                          <p:val>
                                            <p:strVal val="#ppt_y"/>
                                          </p:val>
                                        </p:tav>
                                      </p:tavLst>
                                    </p:anim>
                                  </p:childTnLst>
                                </p:cTn>
                              </p:par>
                              <p:par>
                                <p:cTn id="25" presetID="2" presetClass="entr" presetSubtype="4" fill="hold" grpId="0" nodeType="withEffect">
                                  <p:stCondLst>
                                    <p:cond delay="0"/>
                                  </p:stCondLst>
                                  <p:childTnLst>
                                    <p:set>
                                      <p:cBhvr>
                                        <p:cTn id="26" dur="1" fill="hold">
                                          <p:stCondLst>
                                            <p:cond delay="0"/>
                                          </p:stCondLst>
                                        </p:cTn>
                                        <p:tgtEl>
                                          <p:spTgt spid="72"/>
                                        </p:tgtEl>
                                        <p:attrNameLst>
                                          <p:attrName>style.visibility</p:attrName>
                                        </p:attrNameLst>
                                      </p:cBhvr>
                                      <p:to>
                                        <p:strVal val="visible"/>
                                      </p:to>
                                    </p:set>
                                    <p:anim calcmode="lin" valueType="num">
                                      <p:cBhvr additive="base">
                                        <p:cTn id="27" dur="500" fill="hold"/>
                                        <p:tgtEl>
                                          <p:spTgt spid="72"/>
                                        </p:tgtEl>
                                        <p:attrNameLst>
                                          <p:attrName>ppt_x</p:attrName>
                                        </p:attrNameLst>
                                      </p:cBhvr>
                                      <p:tavLst>
                                        <p:tav tm="0">
                                          <p:val>
                                            <p:strVal val="#ppt_x"/>
                                          </p:val>
                                        </p:tav>
                                        <p:tav tm="100000">
                                          <p:val>
                                            <p:strVal val="#ppt_x"/>
                                          </p:val>
                                        </p:tav>
                                      </p:tavLst>
                                    </p:anim>
                                    <p:anim calcmode="lin" valueType="num">
                                      <p:cBhvr additive="base">
                                        <p:cTn id="28" dur="500" fill="hold"/>
                                        <p:tgtEl>
                                          <p:spTgt spid="72"/>
                                        </p:tgtEl>
                                        <p:attrNameLst>
                                          <p:attrName>ppt_y</p:attrName>
                                        </p:attrNameLst>
                                      </p:cBhvr>
                                      <p:tavLst>
                                        <p:tav tm="0">
                                          <p:val>
                                            <p:strVal val="1+#ppt_h/2"/>
                                          </p:val>
                                        </p:tav>
                                        <p:tav tm="100000">
                                          <p:val>
                                            <p:strVal val="#ppt_y"/>
                                          </p:val>
                                        </p:tav>
                                      </p:tavLst>
                                    </p:anim>
                                  </p:childTnLst>
                                </p:cTn>
                              </p:par>
                            </p:childTnLst>
                          </p:cTn>
                        </p:par>
                      </p:childTnLst>
                    </p:cTn>
                  </p:par>
                  <p:par>
                    <p:cTn id="29" fill="hold">
                      <p:stCondLst>
                        <p:cond delay="indefinite"/>
                      </p:stCondLst>
                      <p:childTnLst>
                        <p:par>
                          <p:cTn id="30" fill="hold">
                            <p:stCondLst>
                              <p:cond delay="0"/>
                            </p:stCondLst>
                            <p:childTnLst>
                              <p:par>
                                <p:cTn id="31" presetID="2" presetClass="entr" presetSubtype="4" fill="hold" grpId="0" nodeType="clickEffect">
                                  <p:stCondLst>
                                    <p:cond delay="0"/>
                                  </p:stCondLst>
                                  <p:childTnLst>
                                    <p:set>
                                      <p:cBhvr>
                                        <p:cTn id="32" dur="1" fill="hold">
                                          <p:stCondLst>
                                            <p:cond delay="0"/>
                                          </p:stCondLst>
                                        </p:cTn>
                                        <p:tgtEl>
                                          <p:spTgt spid="56"/>
                                        </p:tgtEl>
                                        <p:attrNameLst>
                                          <p:attrName>style.visibility</p:attrName>
                                        </p:attrNameLst>
                                      </p:cBhvr>
                                      <p:to>
                                        <p:strVal val="visible"/>
                                      </p:to>
                                    </p:set>
                                    <p:anim calcmode="lin" valueType="num">
                                      <p:cBhvr additive="base">
                                        <p:cTn id="33" dur="500" fill="hold"/>
                                        <p:tgtEl>
                                          <p:spTgt spid="56"/>
                                        </p:tgtEl>
                                        <p:attrNameLst>
                                          <p:attrName>ppt_x</p:attrName>
                                        </p:attrNameLst>
                                      </p:cBhvr>
                                      <p:tavLst>
                                        <p:tav tm="0">
                                          <p:val>
                                            <p:strVal val="#ppt_x"/>
                                          </p:val>
                                        </p:tav>
                                        <p:tav tm="100000">
                                          <p:val>
                                            <p:strVal val="#ppt_x"/>
                                          </p:val>
                                        </p:tav>
                                      </p:tavLst>
                                    </p:anim>
                                    <p:anim calcmode="lin" valueType="num">
                                      <p:cBhvr additive="base">
                                        <p:cTn id="34" dur="500" fill="hold"/>
                                        <p:tgtEl>
                                          <p:spTgt spid="56"/>
                                        </p:tgtEl>
                                        <p:attrNameLst>
                                          <p:attrName>ppt_y</p:attrName>
                                        </p:attrNameLst>
                                      </p:cBhvr>
                                      <p:tavLst>
                                        <p:tav tm="0">
                                          <p:val>
                                            <p:strVal val="1+#ppt_h/2"/>
                                          </p:val>
                                        </p:tav>
                                        <p:tav tm="100000">
                                          <p:val>
                                            <p:strVal val="#ppt_y"/>
                                          </p:val>
                                        </p:tav>
                                      </p:tavLst>
                                    </p:anim>
                                  </p:childTnLst>
                                </p:cTn>
                              </p:par>
                              <p:par>
                                <p:cTn id="35" presetID="2" presetClass="entr" presetSubtype="4" fill="hold" nodeType="withEffect">
                                  <p:stCondLst>
                                    <p:cond delay="0"/>
                                  </p:stCondLst>
                                  <p:childTnLst>
                                    <p:set>
                                      <p:cBhvr>
                                        <p:cTn id="36" dur="1" fill="hold">
                                          <p:stCondLst>
                                            <p:cond delay="0"/>
                                          </p:stCondLst>
                                        </p:cTn>
                                        <p:tgtEl>
                                          <p:spTgt spid="57"/>
                                        </p:tgtEl>
                                        <p:attrNameLst>
                                          <p:attrName>style.visibility</p:attrName>
                                        </p:attrNameLst>
                                      </p:cBhvr>
                                      <p:to>
                                        <p:strVal val="visible"/>
                                      </p:to>
                                    </p:set>
                                    <p:anim calcmode="lin" valueType="num">
                                      <p:cBhvr additive="base">
                                        <p:cTn id="37" dur="500" fill="hold"/>
                                        <p:tgtEl>
                                          <p:spTgt spid="57"/>
                                        </p:tgtEl>
                                        <p:attrNameLst>
                                          <p:attrName>ppt_x</p:attrName>
                                        </p:attrNameLst>
                                      </p:cBhvr>
                                      <p:tavLst>
                                        <p:tav tm="0">
                                          <p:val>
                                            <p:strVal val="#ppt_x"/>
                                          </p:val>
                                        </p:tav>
                                        <p:tav tm="100000">
                                          <p:val>
                                            <p:strVal val="#ppt_x"/>
                                          </p:val>
                                        </p:tav>
                                      </p:tavLst>
                                    </p:anim>
                                    <p:anim calcmode="lin" valueType="num">
                                      <p:cBhvr additive="base">
                                        <p:cTn id="38" dur="500" fill="hold"/>
                                        <p:tgtEl>
                                          <p:spTgt spid="57"/>
                                        </p:tgtEl>
                                        <p:attrNameLst>
                                          <p:attrName>ppt_y</p:attrName>
                                        </p:attrNameLst>
                                      </p:cBhvr>
                                      <p:tavLst>
                                        <p:tav tm="0">
                                          <p:val>
                                            <p:strVal val="1+#ppt_h/2"/>
                                          </p:val>
                                        </p:tav>
                                        <p:tav tm="100000">
                                          <p:val>
                                            <p:strVal val="#ppt_y"/>
                                          </p:val>
                                        </p:tav>
                                      </p:tavLst>
                                    </p:anim>
                                  </p:childTnLst>
                                </p:cTn>
                              </p:par>
                              <p:par>
                                <p:cTn id="39" presetID="2" presetClass="entr" presetSubtype="4" fill="hold" grpId="0" nodeType="withEffect">
                                  <p:stCondLst>
                                    <p:cond delay="0"/>
                                  </p:stCondLst>
                                  <p:childTnLst>
                                    <p:set>
                                      <p:cBhvr>
                                        <p:cTn id="40" dur="1" fill="hold">
                                          <p:stCondLst>
                                            <p:cond delay="0"/>
                                          </p:stCondLst>
                                        </p:cTn>
                                        <p:tgtEl>
                                          <p:spTgt spid="64"/>
                                        </p:tgtEl>
                                        <p:attrNameLst>
                                          <p:attrName>style.visibility</p:attrName>
                                        </p:attrNameLst>
                                      </p:cBhvr>
                                      <p:to>
                                        <p:strVal val="visible"/>
                                      </p:to>
                                    </p:set>
                                    <p:anim calcmode="lin" valueType="num">
                                      <p:cBhvr additive="base">
                                        <p:cTn id="41" dur="500" fill="hold"/>
                                        <p:tgtEl>
                                          <p:spTgt spid="64"/>
                                        </p:tgtEl>
                                        <p:attrNameLst>
                                          <p:attrName>ppt_x</p:attrName>
                                        </p:attrNameLst>
                                      </p:cBhvr>
                                      <p:tavLst>
                                        <p:tav tm="0">
                                          <p:val>
                                            <p:strVal val="#ppt_x"/>
                                          </p:val>
                                        </p:tav>
                                        <p:tav tm="100000">
                                          <p:val>
                                            <p:strVal val="#ppt_x"/>
                                          </p:val>
                                        </p:tav>
                                      </p:tavLst>
                                    </p:anim>
                                    <p:anim calcmode="lin" valueType="num">
                                      <p:cBhvr additive="base">
                                        <p:cTn id="42" dur="500" fill="hold"/>
                                        <p:tgtEl>
                                          <p:spTgt spid="64"/>
                                        </p:tgtEl>
                                        <p:attrNameLst>
                                          <p:attrName>ppt_y</p:attrName>
                                        </p:attrNameLst>
                                      </p:cBhvr>
                                      <p:tavLst>
                                        <p:tav tm="0">
                                          <p:val>
                                            <p:strVal val="1+#ppt_h/2"/>
                                          </p:val>
                                        </p:tav>
                                        <p:tav tm="100000">
                                          <p:val>
                                            <p:strVal val="#ppt_y"/>
                                          </p:val>
                                        </p:tav>
                                      </p:tavLst>
                                    </p:anim>
                                  </p:childTnLst>
                                </p:cTn>
                              </p:par>
                              <p:par>
                                <p:cTn id="43" presetID="2" presetClass="entr" presetSubtype="4" fill="hold" grpId="0" nodeType="withEffect">
                                  <p:stCondLst>
                                    <p:cond delay="0"/>
                                  </p:stCondLst>
                                  <p:childTnLst>
                                    <p:set>
                                      <p:cBhvr>
                                        <p:cTn id="44" dur="1" fill="hold">
                                          <p:stCondLst>
                                            <p:cond delay="0"/>
                                          </p:stCondLst>
                                        </p:cTn>
                                        <p:tgtEl>
                                          <p:spTgt spid="60"/>
                                        </p:tgtEl>
                                        <p:attrNameLst>
                                          <p:attrName>style.visibility</p:attrName>
                                        </p:attrNameLst>
                                      </p:cBhvr>
                                      <p:to>
                                        <p:strVal val="visible"/>
                                      </p:to>
                                    </p:set>
                                    <p:anim calcmode="lin" valueType="num">
                                      <p:cBhvr additive="base">
                                        <p:cTn id="45" dur="500" fill="hold"/>
                                        <p:tgtEl>
                                          <p:spTgt spid="60"/>
                                        </p:tgtEl>
                                        <p:attrNameLst>
                                          <p:attrName>ppt_x</p:attrName>
                                        </p:attrNameLst>
                                      </p:cBhvr>
                                      <p:tavLst>
                                        <p:tav tm="0">
                                          <p:val>
                                            <p:strVal val="#ppt_x"/>
                                          </p:val>
                                        </p:tav>
                                        <p:tav tm="100000">
                                          <p:val>
                                            <p:strVal val="#ppt_x"/>
                                          </p:val>
                                        </p:tav>
                                      </p:tavLst>
                                    </p:anim>
                                    <p:anim calcmode="lin" valueType="num">
                                      <p:cBhvr additive="base">
                                        <p:cTn id="46" dur="500" fill="hold"/>
                                        <p:tgtEl>
                                          <p:spTgt spid="60"/>
                                        </p:tgtEl>
                                        <p:attrNameLst>
                                          <p:attrName>ppt_y</p:attrName>
                                        </p:attrNameLst>
                                      </p:cBhvr>
                                      <p:tavLst>
                                        <p:tav tm="0">
                                          <p:val>
                                            <p:strVal val="1+#ppt_h/2"/>
                                          </p:val>
                                        </p:tav>
                                        <p:tav tm="100000">
                                          <p:val>
                                            <p:strVal val="#ppt_y"/>
                                          </p:val>
                                        </p:tav>
                                      </p:tavLst>
                                    </p:anim>
                                  </p:childTnLst>
                                </p:cTn>
                              </p:par>
                              <p:par>
                                <p:cTn id="47" presetID="2" presetClass="entr" presetSubtype="4" fill="hold" grpId="0" nodeType="withEffect">
                                  <p:stCondLst>
                                    <p:cond delay="0"/>
                                  </p:stCondLst>
                                  <p:childTnLst>
                                    <p:set>
                                      <p:cBhvr>
                                        <p:cTn id="48" dur="1" fill="hold">
                                          <p:stCondLst>
                                            <p:cond delay="0"/>
                                          </p:stCondLst>
                                        </p:cTn>
                                        <p:tgtEl>
                                          <p:spTgt spid="67"/>
                                        </p:tgtEl>
                                        <p:attrNameLst>
                                          <p:attrName>style.visibility</p:attrName>
                                        </p:attrNameLst>
                                      </p:cBhvr>
                                      <p:to>
                                        <p:strVal val="visible"/>
                                      </p:to>
                                    </p:set>
                                    <p:anim calcmode="lin" valueType="num">
                                      <p:cBhvr additive="base">
                                        <p:cTn id="49" dur="500" fill="hold"/>
                                        <p:tgtEl>
                                          <p:spTgt spid="67"/>
                                        </p:tgtEl>
                                        <p:attrNameLst>
                                          <p:attrName>ppt_x</p:attrName>
                                        </p:attrNameLst>
                                      </p:cBhvr>
                                      <p:tavLst>
                                        <p:tav tm="0">
                                          <p:val>
                                            <p:strVal val="#ppt_x"/>
                                          </p:val>
                                        </p:tav>
                                        <p:tav tm="100000">
                                          <p:val>
                                            <p:strVal val="#ppt_x"/>
                                          </p:val>
                                        </p:tav>
                                      </p:tavLst>
                                    </p:anim>
                                    <p:anim calcmode="lin" valueType="num">
                                      <p:cBhvr additive="base">
                                        <p:cTn id="50" dur="500" fill="hold"/>
                                        <p:tgtEl>
                                          <p:spTgt spid="67"/>
                                        </p:tgtEl>
                                        <p:attrNameLst>
                                          <p:attrName>ppt_y</p:attrName>
                                        </p:attrNameLst>
                                      </p:cBhvr>
                                      <p:tavLst>
                                        <p:tav tm="0">
                                          <p:val>
                                            <p:strVal val="1+#ppt_h/2"/>
                                          </p:val>
                                        </p:tav>
                                        <p:tav tm="100000">
                                          <p:val>
                                            <p:strVal val="#ppt_y"/>
                                          </p:val>
                                        </p:tav>
                                      </p:tavLst>
                                    </p:anim>
                                  </p:childTnLst>
                                </p:cTn>
                              </p:par>
                              <p:par>
                                <p:cTn id="51" presetID="2" presetClass="entr" presetSubtype="4" fill="hold" grpId="0" nodeType="withEffect">
                                  <p:stCondLst>
                                    <p:cond delay="0"/>
                                  </p:stCondLst>
                                  <p:childTnLst>
                                    <p:set>
                                      <p:cBhvr>
                                        <p:cTn id="52" dur="1" fill="hold">
                                          <p:stCondLst>
                                            <p:cond delay="0"/>
                                          </p:stCondLst>
                                        </p:cTn>
                                        <p:tgtEl>
                                          <p:spTgt spid="73"/>
                                        </p:tgtEl>
                                        <p:attrNameLst>
                                          <p:attrName>style.visibility</p:attrName>
                                        </p:attrNameLst>
                                      </p:cBhvr>
                                      <p:to>
                                        <p:strVal val="visible"/>
                                      </p:to>
                                    </p:set>
                                    <p:anim calcmode="lin" valueType="num">
                                      <p:cBhvr additive="base">
                                        <p:cTn id="53" dur="500" fill="hold"/>
                                        <p:tgtEl>
                                          <p:spTgt spid="73"/>
                                        </p:tgtEl>
                                        <p:attrNameLst>
                                          <p:attrName>ppt_x</p:attrName>
                                        </p:attrNameLst>
                                      </p:cBhvr>
                                      <p:tavLst>
                                        <p:tav tm="0">
                                          <p:val>
                                            <p:strVal val="#ppt_x"/>
                                          </p:val>
                                        </p:tav>
                                        <p:tav tm="100000">
                                          <p:val>
                                            <p:strVal val="#ppt_x"/>
                                          </p:val>
                                        </p:tav>
                                      </p:tavLst>
                                    </p:anim>
                                    <p:anim calcmode="lin" valueType="num">
                                      <p:cBhvr additive="base">
                                        <p:cTn id="54" dur="500" fill="hold"/>
                                        <p:tgtEl>
                                          <p:spTgt spid="7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3" grpId="0"/>
      <p:bldP spid="66" grpId="0" animBg="1"/>
      <p:bldP spid="68" grpId="0"/>
      <p:bldP spid="69" grpId="0"/>
      <p:bldP spid="56" grpId="0"/>
      <p:bldP spid="60" grpId="0" animBg="1"/>
      <p:bldP spid="64" grpId="0"/>
      <p:bldP spid="67" grpId="0"/>
      <p:bldP spid="72" grpId="0"/>
      <p:bldP spid="73"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a:t>
            </a:r>
            <a:r>
              <a:rPr lang="en-US" sz="3600" b="1" dirty="0" err="1">
                <a:solidFill>
                  <a:schemeClr val="bg1"/>
                </a:solidFill>
                <a:latin typeface="Times New Roman" pitchFamily="18" charset="0"/>
                <a:cs typeface="Times New Roman" pitchFamily="18" charset="0"/>
              </a:rPr>
              <a:t>Liên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kết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loại</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84160" y="1182469"/>
            <a:ext cx="8735740" cy="2800767"/>
          </a:xfrm>
          <a:prstGeom prst="rect">
            <a:avLst/>
          </a:prstGeom>
        </p:spPr>
        <p:txBody>
          <a:bodyPr wrap="square">
            <a:spAutoFit/>
          </a:bodyPr>
          <a:lstStyle/>
          <a:p>
            <a:r>
              <a:rPr lang="vi-VN" sz="2800" dirty="0">
                <a:latin typeface="Times New Roman" panose="02020603050405020304" pitchFamily="18" charset="0"/>
                <a:cs typeface="Times New Roman" panose="02020603050405020304" pitchFamily="18" charset="0"/>
              </a:rPr>
              <a:t>Kim loại chỉ có thể tồn tại dưới dạng nguyên tử riêng biệt khi ở thể hơi. </a:t>
            </a:r>
            <a:r>
              <a:rPr lang="vi-VN" sz="2800" dirty="0" smtClean="0">
                <a:latin typeface="Times New Roman" panose="02020603050405020304" pitchFamily="18" charset="0"/>
                <a:cs typeface="Times New Roman" panose="02020603050405020304" pitchFamily="18" charset="0"/>
              </a:rPr>
              <a:t>Khi </a:t>
            </a:r>
            <a:r>
              <a:rPr lang="vi-VN" sz="2800" dirty="0">
                <a:latin typeface="Times New Roman" panose="02020603050405020304" pitchFamily="18" charset="0"/>
                <a:cs typeface="Times New Roman" panose="02020603050405020304" pitchFamily="18" charset="0"/>
              </a:rPr>
              <a:t>chuyển sang thể lỏng hoặc rắn, nguyên tử kim loại chuyển thành ion dương. </a:t>
            </a:r>
            <a:endParaRPr lang="en-US" sz="2800" dirty="0" smtClean="0">
              <a:latin typeface="Times New Roman" panose="02020603050405020304" pitchFamily="18" charset="0"/>
              <a:cs typeface="Times New Roman" panose="02020603050405020304" pitchFamily="18" charset="0"/>
            </a:endParaRPr>
          </a:p>
          <a:p>
            <a:endParaRPr lang="en-US" sz="800" dirty="0">
              <a:latin typeface="Times New Roman" panose="02020603050405020304" pitchFamily="18" charset="0"/>
              <a:cs typeface="Times New Roman" panose="02020603050405020304" pitchFamily="18" charset="0"/>
            </a:endParaRPr>
          </a:p>
          <a:p>
            <a:r>
              <a:rPr lang="vi-VN" sz="2800" b="1" dirty="0">
                <a:latin typeface="Times New Roman" panose="02020603050405020304" pitchFamily="18" charset="0"/>
                <a:cs typeface="Times New Roman" panose="02020603050405020304" pitchFamily="18" charset="0"/>
              </a:rPr>
              <a:t>Liên kết kim loại là liên kết được hình thành giữa  các nguyên tử và ion kim loại trong mạng tinh thể do sự tham gia của các electron tự do.</a:t>
            </a:r>
            <a:endParaRPr lang="en-US" sz="2800" b="1" dirty="0">
              <a:latin typeface="Times New Roman" panose="02020603050405020304" pitchFamily="18" charset="0"/>
              <a:cs typeface="Times New Roman" panose="02020603050405020304" pitchFamily="18" charset="0"/>
            </a:endParaRP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pSp>
        <p:nvGrpSpPr>
          <p:cNvPr id="2" name="Group 1"/>
          <p:cNvGrpSpPr/>
          <p:nvPr/>
        </p:nvGrpSpPr>
        <p:grpSpPr>
          <a:xfrm>
            <a:off x="24286" y="3810000"/>
            <a:ext cx="8281514" cy="2335888"/>
            <a:chOff x="24286" y="3810000"/>
            <a:chExt cx="8281514" cy="2335888"/>
          </a:xfrm>
        </p:grpSpPr>
        <p:sp>
          <p:nvSpPr>
            <p:cNvPr id="3" name="TextBox 2"/>
            <p:cNvSpPr txBox="1"/>
            <p:nvPr/>
          </p:nvSpPr>
          <p:spPr>
            <a:xfrm>
              <a:off x="24286" y="5715001"/>
              <a:ext cx="2642714" cy="430887"/>
            </a:xfrm>
            <a:prstGeom prst="rect">
              <a:avLst/>
            </a:prstGeom>
            <a:noFill/>
          </p:spPr>
          <p:txBody>
            <a:bodyPr wrap="square" rtlCol="0">
              <a:spAutoFit/>
            </a:bodyPr>
            <a:lstStyle/>
            <a:p>
              <a:r>
                <a:rPr lang="en-US" sz="2200" dirty="0" err="1" smtClean="0">
                  <a:latin typeface="Times New Roman" panose="02020603050405020304" pitchFamily="18" charset="0"/>
                  <a:cs typeface="Times New Roman" panose="02020603050405020304" pitchFamily="18" charset="0"/>
                </a:rPr>
                <a:t>Lập</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phương</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tâm</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khối</a:t>
              </a:r>
              <a:endParaRPr lang="en-US" sz="2200" dirty="0">
                <a:latin typeface="Times New Roman" panose="02020603050405020304" pitchFamily="18" charset="0"/>
                <a:cs typeface="Times New Roman" panose="02020603050405020304" pitchFamily="18" charset="0"/>
              </a:endParaRPr>
            </a:p>
          </p:txBody>
        </p:sp>
        <p:pic>
          <p:nvPicPr>
            <p:cNvPr id="17" name="Picture 4" descr="http://hoa.hoctainha.vn/ME_Image/3/201209/219.jpg"/>
            <p:cNvPicPr>
              <a:picLocks noChangeAspect="1" noChangeArrowheads="1"/>
            </p:cNvPicPr>
            <p:nvPr/>
          </p:nvPicPr>
          <p:blipFill rotWithShape="1">
            <a:blip r:embed="rId5">
              <a:extLst>
                <a:ext uri="{28A0092B-C50C-407E-A947-70E740481C1C}">
                  <a14:useLocalDpi xmlns:a14="http://schemas.microsoft.com/office/drawing/2010/main" val="0"/>
                </a:ext>
              </a:extLst>
            </a:blip>
            <a:srcRect l="56863" t="11600" b="31582"/>
            <a:stretch/>
          </p:blipFill>
          <p:spPr bwMode="auto">
            <a:xfrm>
              <a:off x="6890818" y="3810000"/>
              <a:ext cx="1327150" cy="1905001"/>
            </a:xfrm>
            <a:prstGeom prst="rect">
              <a:avLst/>
            </a:prstGeom>
            <a:noFill/>
            <a:extLst>
              <a:ext uri="{909E8E84-426E-40DD-AFC4-6F175D3DCCD1}">
                <a14:hiddenFill xmlns:a14="http://schemas.microsoft.com/office/drawing/2010/main">
                  <a:solidFill>
                    <a:srgbClr val="FFFFFF"/>
                  </a:solidFill>
                </a14:hiddenFill>
              </a:ext>
            </a:extLst>
          </p:spPr>
        </p:pic>
        <p:pic>
          <p:nvPicPr>
            <p:cNvPr id="18" name="Picture 17"/>
            <p:cNvPicPr>
              <a:picLocks noChangeAspect="1"/>
            </p:cNvPicPr>
            <p:nvPr/>
          </p:nvPicPr>
          <p:blipFill rotWithShape="1">
            <a:blip r:embed="rId6"/>
            <a:srcRect r="54309" b="65909"/>
            <a:stretch/>
          </p:blipFill>
          <p:spPr>
            <a:xfrm>
              <a:off x="740920" y="4240974"/>
              <a:ext cx="1405698" cy="1143000"/>
            </a:xfrm>
            <a:prstGeom prst="rect">
              <a:avLst/>
            </a:prstGeom>
          </p:spPr>
        </p:pic>
        <p:pic>
          <p:nvPicPr>
            <p:cNvPr id="19" name="Picture 2" descr="http://hoa.hoctainha.vn/ME_Image/3/201209/219.jpg"/>
            <p:cNvPicPr>
              <a:picLocks noChangeAspect="1" noChangeArrowheads="1"/>
            </p:cNvPicPr>
            <p:nvPr/>
          </p:nvPicPr>
          <p:blipFill rotWithShape="1">
            <a:blip r:embed="rId5">
              <a:extLst>
                <a:ext uri="{28A0092B-C50C-407E-A947-70E740481C1C}">
                  <a14:useLocalDpi xmlns:a14="http://schemas.microsoft.com/office/drawing/2010/main" val="0"/>
                </a:ext>
              </a:extLst>
            </a:blip>
            <a:srcRect t="43375" r="55418" b="23502"/>
            <a:stretch/>
          </p:blipFill>
          <p:spPr bwMode="auto">
            <a:xfrm>
              <a:off x="3690418" y="4240974"/>
              <a:ext cx="1451686" cy="1175422"/>
            </a:xfrm>
            <a:prstGeom prst="rect">
              <a:avLst/>
            </a:prstGeom>
            <a:noFill/>
            <a:extLst>
              <a:ext uri="{909E8E84-426E-40DD-AFC4-6F175D3DCCD1}">
                <a14:hiddenFill xmlns:a14="http://schemas.microsoft.com/office/drawing/2010/main">
                  <a:solidFill>
                    <a:srgbClr val="FFFFFF"/>
                  </a:solidFill>
                </a14:hiddenFill>
              </a:ext>
            </a:extLst>
          </p:spPr>
        </p:pic>
        <p:sp>
          <p:nvSpPr>
            <p:cNvPr id="20" name="TextBox 19"/>
            <p:cNvSpPr txBox="1"/>
            <p:nvPr/>
          </p:nvSpPr>
          <p:spPr>
            <a:xfrm>
              <a:off x="3130673" y="5715001"/>
              <a:ext cx="2642714" cy="430887"/>
            </a:xfrm>
            <a:prstGeom prst="rect">
              <a:avLst/>
            </a:prstGeom>
            <a:noFill/>
          </p:spPr>
          <p:txBody>
            <a:bodyPr wrap="square" rtlCol="0">
              <a:spAutoFit/>
            </a:bodyPr>
            <a:lstStyle/>
            <a:p>
              <a:r>
                <a:rPr lang="en-US" sz="2200" dirty="0" err="1" smtClean="0">
                  <a:latin typeface="Times New Roman" panose="02020603050405020304" pitchFamily="18" charset="0"/>
                  <a:cs typeface="Times New Roman" panose="02020603050405020304" pitchFamily="18" charset="0"/>
                </a:rPr>
                <a:t>Lập</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phương</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tâm</a:t>
              </a:r>
              <a:r>
                <a:rPr lang="en-US" sz="2200" dirty="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diện</a:t>
              </a:r>
              <a:endParaRPr lang="en-US" sz="2200" dirty="0">
                <a:latin typeface="Times New Roman" panose="02020603050405020304" pitchFamily="18" charset="0"/>
                <a:cs typeface="Times New Roman" panose="02020603050405020304" pitchFamily="18" charset="0"/>
              </a:endParaRPr>
            </a:p>
          </p:txBody>
        </p:sp>
        <p:sp>
          <p:nvSpPr>
            <p:cNvPr id="21" name="TextBox 20"/>
            <p:cNvSpPr txBox="1"/>
            <p:nvPr/>
          </p:nvSpPr>
          <p:spPr>
            <a:xfrm>
              <a:off x="6729886" y="5715001"/>
              <a:ext cx="1575914" cy="430887"/>
            </a:xfrm>
            <a:prstGeom prst="rect">
              <a:avLst/>
            </a:prstGeom>
            <a:noFill/>
          </p:spPr>
          <p:txBody>
            <a:bodyPr wrap="square" rtlCol="0">
              <a:spAutoFit/>
            </a:bodyPr>
            <a:lstStyle/>
            <a:p>
              <a:r>
                <a:rPr lang="en-US" sz="2200" dirty="0" err="1" smtClean="0">
                  <a:latin typeface="Times New Roman" panose="02020603050405020304" pitchFamily="18" charset="0"/>
                  <a:cs typeface="Times New Roman" panose="02020603050405020304" pitchFamily="18" charset="0"/>
                </a:rPr>
                <a:t>Lục</a:t>
              </a:r>
              <a:r>
                <a:rPr lang="en-US" sz="2200" dirty="0" smtClean="0">
                  <a:latin typeface="Times New Roman" panose="02020603050405020304" pitchFamily="18" charset="0"/>
                  <a:cs typeface="Times New Roman" panose="02020603050405020304" pitchFamily="18" charset="0"/>
                </a:rPr>
                <a:t> </a:t>
              </a:r>
              <a:r>
                <a:rPr lang="en-US" sz="2200" dirty="0" err="1" smtClean="0">
                  <a:latin typeface="Times New Roman" panose="02020603050405020304" pitchFamily="18" charset="0"/>
                  <a:cs typeface="Times New Roman" panose="02020603050405020304" pitchFamily="18" charset="0"/>
                </a:rPr>
                <a:t>phương</a:t>
              </a:r>
              <a:endParaRPr lang="en-US" sz="2200" dirty="0">
                <a:latin typeface="Times New Roman" panose="02020603050405020304" pitchFamily="18" charset="0"/>
                <a:cs typeface="Times New Roman" panose="02020603050405020304" pitchFamily="18" charset="0"/>
              </a:endParaRPr>
            </a:p>
          </p:txBody>
        </p:sp>
      </p:grpSp>
    </p:spTree>
    <p:extLst>
      <p:ext uri="{BB962C8B-B14F-4D97-AF65-F5344CB8AC3E}">
        <p14:creationId xmlns:p14="http://schemas.microsoft.com/office/powerpoint/2010/main" val="1408164712"/>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42" presetClass="entr" presetSubtype="0" fill="hold" nodeType="clickEffect">
                                  <p:stCondLst>
                                    <p:cond delay="0"/>
                                  </p:stCondLst>
                                  <p:childTnLst>
                                    <p:set>
                                      <p:cBhvr>
                                        <p:cTn id="6" dur="1" fill="hold">
                                          <p:stCondLst>
                                            <p:cond delay="0"/>
                                          </p:stCondLst>
                                        </p:cTn>
                                        <p:tgtEl>
                                          <p:spTgt spid="22">
                                            <p:txEl>
                                              <p:pRg st="2" end="2"/>
                                            </p:txEl>
                                          </p:spTgt>
                                        </p:tgtEl>
                                        <p:attrNameLst>
                                          <p:attrName>style.visibility</p:attrName>
                                        </p:attrNameLst>
                                      </p:cBhvr>
                                      <p:to>
                                        <p:strVal val="visible"/>
                                      </p:to>
                                    </p:set>
                                    <p:animEffect transition="in" filter="fade">
                                      <p:cBhvr>
                                        <p:cTn id="7" dur="1000"/>
                                        <p:tgtEl>
                                          <p:spTgt spid="22">
                                            <p:txEl>
                                              <p:pRg st="2" end="2"/>
                                            </p:txEl>
                                          </p:spTgt>
                                        </p:tgtEl>
                                      </p:cBhvr>
                                    </p:animEffect>
                                    <p:anim calcmode="lin" valueType="num">
                                      <p:cBhvr>
                                        <p:cTn id="8" dur="1000" fill="hold"/>
                                        <p:tgtEl>
                                          <p:spTgt spid="22">
                                            <p:txEl>
                                              <p:pRg st="2" end="2"/>
                                            </p:txEl>
                                          </p:spTgt>
                                        </p:tgtEl>
                                        <p:attrNameLst>
                                          <p:attrName>ppt_x</p:attrName>
                                        </p:attrNameLst>
                                      </p:cBhvr>
                                      <p:tavLst>
                                        <p:tav tm="0">
                                          <p:val>
                                            <p:strVal val="#ppt_x"/>
                                          </p:val>
                                        </p:tav>
                                        <p:tav tm="100000">
                                          <p:val>
                                            <p:strVal val="#ppt_x"/>
                                          </p:val>
                                        </p:tav>
                                      </p:tavLst>
                                    </p:anim>
                                    <p:anim calcmode="lin" valueType="num">
                                      <p:cBhvr>
                                        <p:cTn id="9" dur="1000" fill="hold"/>
                                        <p:tgtEl>
                                          <p:spTgt spid="22">
                                            <p:txEl>
                                              <p:pRg st="2" end="2"/>
                                            </p:txEl>
                                          </p:spTgt>
                                        </p:tgtEl>
                                        <p:attrNameLst>
                                          <p:attrName>ppt_y</p:attrName>
                                        </p:attrNameLst>
                                      </p:cBhvr>
                                      <p:tavLst>
                                        <p:tav tm="0">
                                          <p:val>
                                            <p:strVal val="#ppt_y+.1"/>
                                          </p:val>
                                        </p:tav>
                                        <p:tav tm="100000">
                                          <p:val>
                                            <p:strVal val="#ppt_y"/>
                                          </p:val>
                                        </p:tav>
                                      </p:tavLst>
                                    </p:anim>
                                  </p:childTnLst>
                                </p:cTn>
                              </p:par>
                            </p:childTnLst>
                          </p:cTn>
                        </p:par>
                      </p:childTnLst>
                    </p:cTn>
                  </p:par>
                  <p:par>
                    <p:cTn id="10" fill="hold">
                      <p:stCondLst>
                        <p:cond delay="indefinite"/>
                      </p:stCondLst>
                      <p:childTnLst>
                        <p:par>
                          <p:cTn id="11" fill="hold">
                            <p:stCondLst>
                              <p:cond delay="0"/>
                            </p:stCondLst>
                            <p:childTnLst>
                              <p:par>
                                <p:cTn id="12" presetID="2" presetClass="entr" presetSubtype="4" fill="hold" nodeType="clickEffect">
                                  <p:stCondLst>
                                    <p:cond delay="0"/>
                                  </p:stCondLst>
                                  <p:childTnLst>
                                    <p:set>
                                      <p:cBhvr>
                                        <p:cTn id="13" dur="1" fill="hold">
                                          <p:stCondLst>
                                            <p:cond delay="0"/>
                                          </p:stCondLst>
                                        </p:cTn>
                                        <p:tgtEl>
                                          <p:spTgt spid="2"/>
                                        </p:tgtEl>
                                        <p:attrNameLst>
                                          <p:attrName>style.visibility</p:attrName>
                                        </p:attrNameLst>
                                      </p:cBhvr>
                                      <p:to>
                                        <p:strVal val="visible"/>
                                      </p:to>
                                    </p:set>
                                    <p:anim calcmode="lin" valueType="num">
                                      <p:cBhvr additive="base">
                                        <p:cTn id="14" dur="500" fill="hold"/>
                                        <p:tgtEl>
                                          <p:spTgt spid="2"/>
                                        </p:tgtEl>
                                        <p:attrNameLst>
                                          <p:attrName>ppt_x</p:attrName>
                                        </p:attrNameLst>
                                      </p:cBhvr>
                                      <p:tavLst>
                                        <p:tav tm="0">
                                          <p:val>
                                            <p:strVal val="#ppt_x"/>
                                          </p:val>
                                        </p:tav>
                                        <p:tav tm="100000">
                                          <p:val>
                                            <p:strVal val="#ppt_x"/>
                                          </p:val>
                                        </p:tav>
                                      </p:tavLst>
                                    </p:anim>
                                    <p:anim calcmode="lin" valueType="num">
                                      <p:cBhvr additive="base">
                                        <p:cTn id="15"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84160" y="496669"/>
            <a:ext cx="8983640" cy="646331"/>
          </a:xfrm>
          <a:prstGeom prst="rect">
            <a:avLst/>
          </a:prstGeom>
          <a:solidFill>
            <a:srgbClr val="002060"/>
          </a:solidFill>
          <a:ln w="9525">
            <a:noFill/>
            <a:miter lim="800000"/>
            <a:headEnd/>
            <a:tailEnd/>
          </a:ln>
        </p:spPr>
        <p:txBody>
          <a:bodyPr wrap="square">
            <a:spAutoFit/>
          </a:bodyPr>
          <a:lstStyle/>
          <a:p>
            <a:pPr algn="ctr"/>
            <a:r>
              <a:rPr lang="en-US" sz="3600" b="1" dirty="0">
                <a:solidFill>
                  <a:schemeClr val="bg1"/>
                </a:solidFill>
                <a:latin typeface="Times New Roman" pitchFamily="18" charset="0"/>
                <a:cs typeface="Times New Roman" pitchFamily="18" charset="0"/>
              </a:rPr>
              <a:t>3. </a:t>
            </a:r>
            <a:r>
              <a:rPr lang="en-US" sz="3600" b="1" dirty="0" err="1">
                <a:solidFill>
                  <a:schemeClr val="bg1"/>
                </a:solidFill>
                <a:latin typeface="Times New Roman" pitchFamily="18" charset="0"/>
                <a:cs typeface="Times New Roman" pitchFamily="18" charset="0"/>
              </a:rPr>
              <a:t>Liên</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kết</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kim</a:t>
            </a:r>
            <a:r>
              <a:rPr lang="en-US" sz="3600" b="1" dirty="0">
                <a:solidFill>
                  <a:schemeClr val="bg1"/>
                </a:solidFill>
                <a:latin typeface="Times New Roman" pitchFamily="18" charset="0"/>
                <a:cs typeface="Times New Roman" pitchFamily="18" charset="0"/>
              </a:rPr>
              <a:t> </a:t>
            </a:r>
            <a:r>
              <a:rPr lang="en-US" sz="3600" b="1" dirty="0" err="1">
                <a:solidFill>
                  <a:schemeClr val="bg1"/>
                </a:solidFill>
                <a:latin typeface="Times New Roman" pitchFamily="18" charset="0"/>
                <a:cs typeface="Times New Roman" pitchFamily="18" charset="0"/>
              </a:rPr>
              <a:t>loại</a:t>
            </a:r>
            <a:endParaRPr lang="en-US" sz="3600" b="1" dirty="0">
              <a:solidFill>
                <a:schemeClr val="bg1"/>
              </a:solidFill>
              <a:latin typeface="Times New Roman" pitchFamily="18" charset="0"/>
              <a:cs typeface="Times New Roman" pitchFamily="18" charset="0"/>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55" name="Picture 27" descr="Hoja Carta2">
            <a:extLst>
              <a:ext uri="{FF2B5EF4-FFF2-40B4-BE49-F238E27FC236}">
                <a16:creationId xmlns:a16="http://schemas.microsoft.com/office/drawing/2014/main" id="{BE59DA6B-F532-4D4E-97B6-A11819D5B550}"/>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57" name="Rectangle 56">
            <a:extLst>
              <a:ext uri="{FF2B5EF4-FFF2-40B4-BE49-F238E27FC236}">
                <a16:creationId xmlns:a16="http://schemas.microsoft.com/office/drawing/2014/main" id="{19E80576-BD6C-4B3E-96D7-FF2525DC2940}"/>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Rectangle 21"/>
          <p:cNvSpPr/>
          <p:nvPr/>
        </p:nvSpPr>
        <p:spPr>
          <a:xfrm>
            <a:off x="179660" y="1182469"/>
            <a:ext cx="8735740" cy="3970318"/>
          </a:xfrm>
          <a:prstGeom prst="rect">
            <a:avLst/>
          </a:prstGeom>
        </p:spPr>
        <p:txBody>
          <a:bodyPr wrap="square">
            <a:spAutoFit/>
          </a:bodyPr>
          <a:lstStyle/>
          <a:p>
            <a:r>
              <a:rPr lang="vi-VN" sz="2800" b="1" dirty="0">
                <a:latin typeface="Times New Roman" panose="02020603050405020304" pitchFamily="18" charset="0"/>
                <a:cs typeface="Times New Roman" panose="02020603050405020304" pitchFamily="18" charset="0"/>
              </a:rPr>
              <a:t>Đặc điểm của liên kết kim loại</a:t>
            </a:r>
            <a:r>
              <a:rPr lang="vi-VN" sz="2800" b="1" dirty="0" smtClean="0">
                <a:latin typeface="Times New Roman" panose="02020603050405020304" pitchFamily="18" charset="0"/>
                <a:cs typeface="Times New Roman" panose="02020603050405020304" pitchFamily="18" charset="0"/>
              </a:rPr>
              <a:t>:</a:t>
            </a:r>
            <a:endParaRPr lang="en-US" sz="2800" b="1" dirty="0" smtClean="0">
              <a:latin typeface="Times New Roman" panose="02020603050405020304" pitchFamily="18" charset="0"/>
              <a:cs typeface="Times New Roman" panose="02020603050405020304" pitchFamily="18" charset="0"/>
            </a:endParaRPr>
          </a:p>
          <a:p>
            <a:endParaRPr lang="vi-VN" sz="2800" b="1"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vi-VN" sz="2800" dirty="0" smtClean="0">
                <a:latin typeface="Times New Roman" panose="02020603050405020304" pitchFamily="18" charset="0"/>
                <a:cs typeface="Times New Roman" panose="02020603050405020304" pitchFamily="18" charset="0"/>
              </a:rPr>
              <a:t>Khác </a:t>
            </a:r>
            <a:r>
              <a:rPr lang="vi-VN" sz="2800" dirty="0">
                <a:latin typeface="Times New Roman" panose="02020603050405020304" pitchFamily="18" charset="0"/>
                <a:cs typeface="Times New Roman" panose="02020603050405020304" pitchFamily="18" charset="0"/>
              </a:rPr>
              <a:t>với liên kết cộng hóa trị do những đôi electron tạo nên, liên kết kim loại là do tất cả các electron tự do trong kim loại tham gia</a:t>
            </a:r>
            <a:r>
              <a:rPr lang="vi-VN" sz="2800" dirty="0" smtClean="0">
                <a:latin typeface="Times New Roman" panose="02020603050405020304" pitchFamily="18" charset="0"/>
                <a:cs typeface="Times New Roman" panose="02020603050405020304" pitchFamily="18" charset="0"/>
              </a:rPr>
              <a:t>.</a:t>
            </a:r>
            <a:endParaRPr lang="en-US" sz="2800" dirty="0" smtClean="0">
              <a:latin typeface="Times New Roman" panose="02020603050405020304" pitchFamily="18" charset="0"/>
              <a:cs typeface="Times New Roman" panose="02020603050405020304" pitchFamily="18" charset="0"/>
            </a:endParaRPr>
          </a:p>
          <a:p>
            <a:endParaRPr lang="vi-VN" sz="2800" dirty="0">
              <a:latin typeface="Times New Roman" panose="02020603050405020304" pitchFamily="18" charset="0"/>
              <a:cs typeface="Times New Roman" panose="02020603050405020304" pitchFamily="18" charset="0"/>
            </a:endParaRPr>
          </a:p>
          <a:p>
            <a:pPr marL="457200" indent="-457200">
              <a:buFont typeface="Wingdings" panose="05000000000000000000" pitchFamily="2" charset="2"/>
              <a:buChar char="v"/>
            </a:pPr>
            <a:r>
              <a:rPr lang="vi-VN" sz="2800" dirty="0" smtClean="0">
                <a:latin typeface="Times New Roman" panose="02020603050405020304" pitchFamily="18" charset="0"/>
                <a:cs typeface="Times New Roman" panose="02020603050405020304" pitchFamily="18" charset="0"/>
              </a:rPr>
              <a:t>Khác </a:t>
            </a:r>
            <a:r>
              <a:rPr lang="vi-VN" sz="2800" dirty="0">
                <a:latin typeface="Times New Roman" panose="02020603050405020304" pitchFamily="18" charset="0"/>
                <a:cs typeface="Times New Roman" panose="02020603050405020304" pitchFamily="18" charset="0"/>
              </a:rPr>
              <a:t>với liên kết ion do tương tác tĩnh điện giữa ion dương và ion âm, liên kết kim loại là do tương tác tĩnh điện giữa các ion dương và các electron tự do.</a:t>
            </a:r>
          </a:p>
        </p:txBody>
      </p:sp>
      <p:sp>
        <p:nvSpPr>
          <p:cNvPr id="12" name="Rounded Rectangle 11"/>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0" name="Rectangle 5"/>
          <p:cNvSpPr>
            <a:spLocks noChangeArrowheads="1"/>
          </p:cNvSpPr>
          <p:nvPr/>
        </p:nvSpPr>
        <p:spPr bwMode="auto">
          <a:xfrm>
            <a:off x="0" y="0"/>
            <a:ext cx="91440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1546904210"/>
      </p:ext>
    </p:extLst>
  </p:cSld>
  <p:clrMapOvr>
    <a:masterClrMapping/>
  </p:clrMapOvr>
  <p:transition advClick="0">
    <p:zoom/>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2" end="2"/>
                                            </p:txEl>
                                          </p:spTgt>
                                        </p:tgtEl>
                                        <p:attrNameLst>
                                          <p:attrName>style.visibility</p:attrName>
                                        </p:attrNameLst>
                                      </p:cBhvr>
                                      <p:to>
                                        <p:strVal val="visible"/>
                                      </p:to>
                                    </p:set>
                                    <p:anim calcmode="lin" valueType="num">
                                      <p:cBhvr additive="base">
                                        <p:cTn id="7" dur="500" fill="hold"/>
                                        <p:tgtEl>
                                          <p:spTgt spid="2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42" presetClass="entr" presetSubtype="0" fill="hold" nodeType="clickEffect">
                                  <p:stCondLst>
                                    <p:cond delay="0"/>
                                  </p:stCondLst>
                                  <p:childTnLst>
                                    <p:set>
                                      <p:cBhvr>
                                        <p:cTn id="12" dur="1" fill="hold">
                                          <p:stCondLst>
                                            <p:cond delay="0"/>
                                          </p:stCondLst>
                                        </p:cTn>
                                        <p:tgtEl>
                                          <p:spTgt spid="22">
                                            <p:txEl>
                                              <p:pRg st="4" end="4"/>
                                            </p:txEl>
                                          </p:spTgt>
                                        </p:tgtEl>
                                        <p:attrNameLst>
                                          <p:attrName>style.visibility</p:attrName>
                                        </p:attrNameLst>
                                      </p:cBhvr>
                                      <p:to>
                                        <p:strVal val="visible"/>
                                      </p:to>
                                    </p:set>
                                    <p:animEffect transition="in" filter="fade">
                                      <p:cBhvr>
                                        <p:cTn id="13" dur="1000"/>
                                        <p:tgtEl>
                                          <p:spTgt spid="22">
                                            <p:txEl>
                                              <p:pRg st="4" end="4"/>
                                            </p:txEl>
                                          </p:spTgt>
                                        </p:tgtEl>
                                      </p:cBhvr>
                                    </p:animEffect>
                                    <p:anim calcmode="lin" valueType="num">
                                      <p:cBhvr>
                                        <p:cTn id="14" dur="1000" fill="hold"/>
                                        <p:tgtEl>
                                          <p:spTgt spid="22">
                                            <p:txEl>
                                              <p:pRg st="4" end="4"/>
                                            </p:txEl>
                                          </p:spTgt>
                                        </p:tgtEl>
                                        <p:attrNameLst>
                                          <p:attrName>ppt_x</p:attrName>
                                        </p:attrNameLst>
                                      </p:cBhvr>
                                      <p:tavLst>
                                        <p:tav tm="0">
                                          <p:val>
                                            <p:strVal val="#ppt_x"/>
                                          </p:val>
                                        </p:tav>
                                        <p:tav tm="100000">
                                          <p:val>
                                            <p:strVal val="#ppt_x"/>
                                          </p:val>
                                        </p:tav>
                                      </p:tavLst>
                                    </p:anim>
                                    <p:anim calcmode="lin" valueType="num">
                                      <p:cBhvr>
                                        <p:cTn id="15" dur="1000" fill="hold"/>
                                        <p:tgtEl>
                                          <p:spTgt spid="22">
                                            <p:txEl>
                                              <p:pRg st="4" end="4"/>
                                            </p:txEl>
                                          </p:spTgt>
                                        </p:tgtEl>
                                        <p:attrNameLst>
                                          <p:attrName>ppt_y</p:attrName>
                                        </p:attrNameLst>
                                      </p:cBhvr>
                                      <p:tavLst>
                                        <p:tav tm="0">
                                          <p:val>
                                            <p:strVal val="#ppt_y+.1"/>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2286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TỔNG KẾT</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2" name="TextBox 11"/>
          <p:cNvSpPr txBox="1"/>
          <p:nvPr/>
        </p:nvSpPr>
        <p:spPr>
          <a:xfrm>
            <a:off x="304800" y="1446416"/>
            <a:ext cx="8534400" cy="3831818"/>
          </a:xfrm>
          <a:prstGeom prst="rect">
            <a:avLst/>
          </a:prstGeom>
          <a:noFill/>
        </p:spPr>
        <p:txBody>
          <a:bodyPr wrap="square" rtlCol="0">
            <a:spAutoFit/>
          </a:bodyPr>
          <a:lstStyle/>
          <a:p>
            <a:r>
              <a:rPr lang="vi-VN" sz="2800" b="1" dirty="0">
                <a:solidFill>
                  <a:srgbClr val="1909E5"/>
                </a:solidFill>
                <a:latin typeface="Times New Roman" pitchFamily="18" charset="0"/>
                <a:cs typeface="Times New Roman" pitchFamily="18" charset="0"/>
              </a:rPr>
              <a:t>Qua bài học này, học</a:t>
            </a:r>
            <a:r>
              <a:rPr lang="en-US" sz="2800" b="1" dirty="0">
                <a:solidFill>
                  <a:srgbClr val="1909E5"/>
                </a:solidFill>
                <a:latin typeface="Times New Roman" pitchFamily="18" charset="0"/>
                <a:cs typeface="Times New Roman" pitchFamily="18" charset="0"/>
              </a:rPr>
              <a:t> </a:t>
            </a:r>
            <a:r>
              <a:rPr lang="en-US" sz="2800" b="1" dirty="0" err="1">
                <a:solidFill>
                  <a:srgbClr val="1909E5"/>
                </a:solidFill>
                <a:latin typeface="Times New Roman" pitchFamily="18" charset="0"/>
                <a:cs typeface="Times New Roman" pitchFamily="18" charset="0"/>
              </a:rPr>
              <a:t>sinh</a:t>
            </a:r>
            <a:r>
              <a:rPr lang="vi-VN" sz="2800" b="1" dirty="0">
                <a:solidFill>
                  <a:srgbClr val="1909E5"/>
                </a:solidFill>
                <a:latin typeface="Times New Roman" pitchFamily="18" charset="0"/>
                <a:cs typeface="Times New Roman" pitchFamily="18" charset="0"/>
              </a:rPr>
              <a:t> cần đạt được những kiến thức cơ bản sau</a:t>
            </a:r>
            <a:r>
              <a:rPr lang="vi-VN" sz="2800" b="1" dirty="0" smtClean="0">
                <a:solidFill>
                  <a:srgbClr val="1909E5"/>
                </a:solidFill>
                <a:latin typeface="Times New Roman" pitchFamily="18" charset="0"/>
                <a:cs typeface="Times New Roman" pitchFamily="18" charset="0"/>
              </a:rPr>
              <a:t>:</a:t>
            </a:r>
            <a:endParaRPr lang="vi-VN" sz="1600" dirty="0">
              <a:solidFill>
                <a:srgbClr val="002060"/>
              </a:solidFill>
              <a:latin typeface="Times New Roman" pitchFamily="18" charset="0"/>
              <a:cs typeface="Times New Roman" pitchFamily="18" charset="0"/>
            </a:endParaRPr>
          </a:p>
          <a:p>
            <a:endParaRPr lang="vi-VN" sz="1500" b="1" dirty="0">
              <a:solidFill>
                <a:srgbClr val="1909E5"/>
              </a:solidFill>
              <a:latin typeface="Times New Roman" pitchFamily="18" charset="0"/>
              <a:cs typeface="Times New Roman" pitchFamily="18" charset="0"/>
            </a:endParaRPr>
          </a:p>
          <a:p>
            <a:pPr eaLnBrk="0" hangingPunct="0"/>
            <a:r>
              <a:rPr lang="en-US" sz="2800" dirty="0" smtClean="0">
                <a:solidFill>
                  <a:srgbClr val="002060"/>
                </a:solidFill>
                <a:latin typeface="Times New Roman" pitchFamily="18" charset="0"/>
                <a:cs typeface="Times New Roman" pitchFamily="18" charset="0"/>
              </a:rPr>
              <a:t>1. </a:t>
            </a:r>
            <a:r>
              <a:rPr lang="vi-VN" sz="2800" dirty="0">
                <a:solidFill>
                  <a:srgbClr val="002060"/>
                </a:solidFill>
                <a:latin typeface="Times New Roman" pitchFamily="18" charset="0"/>
                <a:cs typeface="Times New Roman" pitchFamily="18" charset="0"/>
              </a:rPr>
              <a:t>Xác định được vị trí của kim loại trong bảng tuần hoàn.</a:t>
            </a:r>
          </a:p>
          <a:p>
            <a:pPr eaLnBrk="0" hangingPunct="0"/>
            <a:endParaRPr lang="en-US" sz="1600" dirty="0">
              <a:solidFill>
                <a:srgbClr val="002060"/>
              </a:solidFill>
              <a:latin typeface="Times New Roman" pitchFamily="18" charset="0"/>
              <a:cs typeface="Times New Roman" pitchFamily="18" charset="0"/>
            </a:endParaRPr>
          </a:p>
          <a:p>
            <a:pPr eaLnBrk="0" hangingPunct="0"/>
            <a:r>
              <a:rPr lang="en-US" sz="2800" dirty="0" smtClean="0">
                <a:solidFill>
                  <a:srgbClr val="002060"/>
                </a:solidFill>
                <a:latin typeface="Times New Roman" pitchFamily="18" charset="0"/>
                <a:cs typeface="Times New Roman" pitchFamily="18" charset="0"/>
              </a:rPr>
              <a:t>2.</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Giải thích được cấu tạo của nguyên tử kim loại và liên kết kim loại. </a:t>
            </a:r>
          </a:p>
          <a:p>
            <a:pPr eaLnBrk="0" hangingPunct="0"/>
            <a:endParaRPr lang="en-US" sz="1600" dirty="0" smtClean="0">
              <a:solidFill>
                <a:srgbClr val="002060"/>
              </a:solidFill>
              <a:latin typeface="Times New Roman" pitchFamily="18" charset="0"/>
              <a:cs typeface="Times New Roman" pitchFamily="18" charset="0"/>
            </a:endParaRPr>
          </a:p>
          <a:p>
            <a:pPr eaLnBrk="0" hangingPunct="0"/>
            <a:r>
              <a:rPr lang="en-US" sz="2800" dirty="0" smtClean="0">
                <a:solidFill>
                  <a:srgbClr val="002060"/>
                </a:solidFill>
                <a:latin typeface="Times New Roman" pitchFamily="18" charset="0"/>
                <a:cs typeface="Times New Roman" pitchFamily="18" charset="0"/>
              </a:rPr>
              <a:t>3. </a:t>
            </a:r>
            <a:r>
              <a:rPr lang="vi-VN" sz="2800" dirty="0">
                <a:solidFill>
                  <a:srgbClr val="002060"/>
                </a:solidFill>
                <a:latin typeface="Times New Roman" pitchFamily="18" charset="0"/>
                <a:cs typeface="Times New Roman" pitchFamily="18" charset="0"/>
              </a:rPr>
              <a:t>Xác định được </a:t>
            </a:r>
            <a:r>
              <a:rPr lang="vi-VN" sz="2800" dirty="0" smtClean="0">
                <a:solidFill>
                  <a:srgbClr val="002060"/>
                </a:solidFill>
                <a:latin typeface="Times New Roman" pitchFamily="18" charset="0"/>
                <a:cs typeface="Times New Roman" pitchFamily="18" charset="0"/>
              </a:rPr>
              <a:t>hóa trị</a:t>
            </a:r>
            <a:r>
              <a:rPr lang="en-US" sz="2800" dirty="0" smtClean="0">
                <a:solidFill>
                  <a:srgbClr val="002060"/>
                </a:solidFill>
                <a:latin typeface="Times New Roman" pitchFamily="18" charset="0"/>
                <a:cs typeface="Times New Roman" pitchFamily="18" charset="0"/>
              </a:rPr>
              <a:t> </a:t>
            </a:r>
            <a:r>
              <a:rPr lang="en-US" sz="2800" dirty="0" err="1" smtClean="0">
                <a:solidFill>
                  <a:srgbClr val="002060"/>
                </a:solidFill>
                <a:latin typeface="Times New Roman" pitchFamily="18" charset="0"/>
                <a:cs typeface="Times New Roman" pitchFamily="18" charset="0"/>
              </a:rPr>
              <a:t>và</a:t>
            </a:r>
            <a:r>
              <a:rPr lang="vi-VN" sz="2800" dirty="0" smtClean="0">
                <a:solidFill>
                  <a:srgbClr val="002060"/>
                </a:solidFill>
                <a:latin typeface="Times New Roman" pitchFamily="18" charset="0"/>
                <a:cs typeface="Times New Roman" pitchFamily="18" charset="0"/>
              </a:rPr>
              <a:t> </a:t>
            </a:r>
            <a:r>
              <a:rPr lang="vi-VN" sz="2800" dirty="0">
                <a:solidFill>
                  <a:srgbClr val="002060"/>
                </a:solidFill>
                <a:latin typeface="Times New Roman" pitchFamily="18" charset="0"/>
                <a:cs typeface="Times New Roman" pitchFamily="18" charset="0"/>
              </a:rPr>
              <a:t>tính chất của nguyên tử kim loại.</a:t>
            </a:r>
          </a:p>
        </p:txBody>
      </p:sp>
      <p:pic>
        <p:nvPicPr>
          <p:cNvPr id="13" name="Picture 27" descr="Hoja Carta2">
            <a:extLst>
              <a:ext uri="{FF2B5EF4-FFF2-40B4-BE49-F238E27FC236}">
                <a16:creationId xmlns:a16="http://schemas.microsoft.com/office/drawing/2014/main" id="{7E9FFC25-C793-48F9-89D9-A763DB68910C}"/>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5" name="Rectangle 14">
            <a:extLst>
              <a:ext uri="{FF2B5EF4-FFF2-40B4-BE49-F238E27FC236}">
                <a16:creationId xmlns:a16="http://schemas.microsoft.com/office/drawing/2014/main" id="{070EEF94-534F-400E-B060-3308B13EE891}"/>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29625"/>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pic>
        <p:nvPicPr>
          <p:cNvPr id="2" name="Picture 1"/>
          <p:cNvPicPr>
            <a:picLocks noChangeAspect="1"/>
          </p:cNvPicPr>
          <p:nvPr/>
        </p:nvPicPr>
        <p:blipFill rotWithShape="1">
          <a:blip r:embed="rId5"/>
          <a:srcRect l="-160" t="6390" r="160" b="14377"/>
          <a:stretch/>
        </p:blipFill>
        <p:spPr>
          <a:xfrm>
            <a:off x="2133600" y="1430302"/>
            <a:ext cx="4876800" cy="3864046"/>
          </a:xfrm>
          <a:prstGeom prst="rect">
            <a:avLst/>
          </a:prstGeom>
        </p:spPr>
      </p:pic>
    </p:spTree>
  </p:cSld>
  <p:clrMapOvr>
    <a:masterClrMapping/>
  </p:clrMapOvr>
  <p:transition advClick="0">
    <p:wipe dir="u"/>
  </p:transition>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76000" y="979944"/>
            <a:ext cx="8458200" cy="4832092"/>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1: </a:t>
            </a:r>
            <a:r>
              <a:rPr lang="vi-VN" sz="2800" dirty="0" smtClean="0">
                <a:latin typeface="Times New Roman" pitchFamily="18" charset="0"/>
                <a:cs typeface="Times New Roman" pitchFamily="18" charset="0"/>
              </a:rPr>
              <a:t>Cho </a:t>
            </a:r>
            <a:r>
              <a:rPr lang="vi-VN" sz="2800" dirty="0">
                <a:latin typeface="Times New Roman" pitchFamily="18" charset="0"/>
                <a:cs typeface="Times New Roman" pitchFamily="18" charset="0"/>
              </a:rPr>
              <a:t>các kim loại sau: Fe, Zn, K, Mg, Ba, Hg. </a:t>
            </a:r>
          </a:p>
          <a:p>
            <a:r>
              <a:rPr lang="vi-VN" sz="2800" dirty="0">
                <a:latin typeface="Times New Roman" pitchFamily="18" charset="0"/>
                <a:cs typeface="Times New Roman" pitchFamily="18" charset="0"/>
              </a:rPr>
              <a:t>a) Kim loại nào tác dụng được với nước ở nhiệt độ thường?</a:t>
            </a:r>
          </a:p>
          <a:p>
            <a:r>
              <a:rPr lang="vi-VN" sz="2800" dirty="0">
                <a:latin typeface="Times New Roman" pitchFamily="18" charset="0"/>
                <a:cs typeface="Times New Roman" pitchFamily="18" charset="0"/>
              </a:rPr>
              <a:t>b) Viết phương trình hóa học minh họa.</a:t>
            </a:r>
          </a:p>
          <a:p>
            <a:r>
              <a:rPr lang="en-US" sz="2800" b="1" dirty="0" smtClean="0">
                <a:solidFill>
                  <a:srgbClr val="002060"/>
                </a:solidFill>
                <a:latin typeface="Times New Roman" pitchFamily="18" charset="0"/>
                <a:cs typeface="Times New Roman" pitchFamily="18" charset="0"/>
              </a:rPr>
              <a:t> </a:t>
            </a:r>
            <a:r>
              <a:rPr lang="pt-BR" sz="2800" b="1" u="sng" dirty="0" smtClean="0">
                <a:latin typeface="Times New Roman" panose="02020603050405020304" pitchFamily="18" charset="0"/>
                <a:cs typeface="Times New Roman" panose="02020603050405020304" pitchFamily="18" charset="0"/>
              </a:rPr>
              <a:t>Giải:</a:t>
            </a:r>
          </a:p>
          <a:p>
            <a:r>
              <a:rPr lang="vi-VN" sz="2800" dirty="0" smtClean="0">
                <a:latin typeface="Times New Roman" pitchFamily="18" charset="0"/>
                <a:cs typeface="Times New Roman" pitchFamily="18" charset="0"/>
              </a:rPr>
              <a:t>a</a:t>
            </a:r>
            <a:r>
              <a:rPr lang="vi-VN" sz="2800" dirty="0">
                <a:latin typeface="Times New Roman" pitchFamily="18" charset="0"/>
                <a:cs typeface="Times New Roman" pitchFamily="18" charset="0"/>
              </a:rPr>
              <a:t>) Kim loại nào tác dụng được với nước ở nhiệt độ </a:t>
            </a:r>
            <a:r>
              <a:rPr lang="vi-VN" sz="2800" dirty="0" smtClean="0">
                <a:latin typeface="Times New Roman" pitchFamily="18" charset="0"/>
                <a:cs typeface="Times New Roman" pitchFamily="18" charset="0"/>
              </a:rPr>
              <a:t>thường</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là</a:t>
            </a:r>
            <a:r>
              <a:rPr lang="en-US" sz="2800" dirty="0" smtClean="0">
                <a:latin typeface="Times New Roman" pitchFamily="18" charset="0"/>
                <a:cs typeface="Times New Roman" pitchFamily="18" charset="0"/>
              </a:rPr>
              <a:t> </a:t>
            </a:r>
            <a:r>
              <a:rPr lang="en-US" sz="2800" b="1" dirty="0" smtClean="0">
                <a:solidFill>
                  <a:srgbClr val="1909E5"/>
                </a:solidFill>
                <a:latin typeface="Times New Roman" pitchFamily="18" charset="0"/>
                <a:cs typeface="Times New Roman" pitchFamily="18" charset="0"/>
              </a:rPr>
              <a:t>K</a:t>
            </a:r>
            <a:r>
              <a:rPr lang="en-US" sz="2800" dirty="0" smtClean="0">
                <a:latin typeface="Times New Roman" pitchFamily="18" charset="0"/>
                <a:cs typeface="Times New Roman" pitchFamily="18" charset="0"/>
              </a:rPr>
              <a:t> </a:t>
            </a:r>
            <a:r>
              <a:rPr lang="en-US" sz="2800" dirty="0" err="1" smtClean="0">
                <a:latin typeface="Times New Roman" pitchFamily="18" charset="0"/>
                <a:cs typeface="Times New Roman" pitchFamily="18" charset="0"/>
              </a:rPr>
              <a:t>và</a:t>
            </a:r>
            <a:r>
              <a:rPr lang="en-US" sz="2800" dirty="0" smtClean="0">
                <a:latin typeface="Times New Roman" pitchFamily="18" charset="0"/>
                <a:cs typeface="Times New Roman" pitchFamily="18" charset="0"/>
              </a:rPr>
              <a:t> </a:t>
            </a:r>
            <a:r>
              <a:rPr lang="en-US" sz="2800" b="1" dirty="0" smtClean="0">
                <a:solidFill>
                  <a:srgbClr val="1909E5"/>
                </a:solidFill>
                <a:latin typeface="Times New Roman" pitchFamily="18" charset="0"/>
                <a:cs typeface="Times New Roman" pitchFamily="18" charset="0"/>
              </a:rPr>
              <a:t>Ba</a:t>
            </a:r>
            <a:endParaRPr lang="vi-VN" sz="2800" b="1" dirty="0">
              <a:solidFill>
                <a:srgbClr val="1909E5"/>
              </a:solidFill>
              <a:latin typeface="Times New Roman" pitchFamily="18" charset="0"/>
              <a:cs typeface="Times New Roman" pitchFamily="18" charset="0"/>
            </a:endParaRPr>
          </a:p>
          <a:p>
            <a:r>
              <a:rPr lang="vi-VN" sz="2800" dirty="0">
                <a:latin typeface="Times New Roman" pitchFamily="18" charset="0"/>
                <a:cs typeface="Times New Roman" pitchFamily="18" charset="0"/>
              </a:rPr>
              <a:t>b) </a:t>
            </a:r>
            <a:r>
              <a:rPr lang="vi-VN" sz="2800" dirty="0" smtClean="0">
                <a:latin typeface="Times New Roman" pitchFamily="18" charset="0"/>
                <a:cs typeface="Times New Roman" pitchFamily="18" charset="0"/>
              </a:rPr>
              <a:t>Phương trình </a:t>
            </a:r>
            <a:r>
              <a:rPr lang="vi-VN" sz="2800" dirty="0">
                <a:latin typeface="Times New Roman" pitchFamily="18" charset="0"/>
                <a:cs typeface="Times New Roman" pitchFamily="18" charset="0"/>
              </a:rPr>
              <a:t>hóa học minh họa</a:t>
            </a:r>
            <a:r>
              <a:rPr lang="vi-VN" sz="2800" dirty="0" smtClean="0">
                <a:latin typeface="Times New Roman" pitchFamily="18" charset="0"/>
                <a:cs typeface="Times New Roman" pitchFamily="18" charset="0"/>
              </a:rPr>
              <a:t>.</a:t>
            </a:r>
            <a:endParaRPr lang="en-US" sz="2800" dirty="0" smtClean="0">
              <a:latin typeface="Times New Roman" pitchFamily="18" charset="0"/>
              <a:cs typeface="Times New Roman" pitchFamily="18" charset="0"/>
            </a:endParaRPr>
          </a:p>
          <a:p>
            <a:r>
              <a:rPr lang="pt-BR" sz="2800" dirty="0" smtClean="0">
                <a:latin typeface="Times New Roman" panose="02020603050405020304" pitchFamily="18" charset="0"/>
                <a:cs typeface="Times New Roman" panose="02020603050405020304" pitchFamily="18" charset="0"/>
              </a:rPr>
              <a:t>2K </a:t>
            </a:r>
            <a:r>
              <a:rPr lang="pt-BR" sz="2800" dirty="0">
                <a:latin typeface="Times New Roman" panose="02020603050405020304" pitchFamily="18" charset="0"/>
                <a:cs typeface="Times New Roman" panose="02020603050405020304" pitchFamily="18" charset="0"/>
              </a:rPr>
              <a:t>+ 2H</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O → </a:t>
            </a:r>
            <a:r>
              <a:rPr lang="pt-BR" sz="2800" dirty="0" smtClean="0">
                <a:latin typeface="Times New Roman" panose="02020603050405020304" pitchFamily="18" charset="0"/>
                <a:cs typeface="Times New Roman" panose="02020603050405020304" pitchFamily="18" charset="0"/>
              </a:rPr>
              <a:t>2KOH </a:t>
            </a:r>
            <a:r>
              <a:rPr lang="pt-BR" sz="2800" dirty="0">
                <a:latin typeface="Times New Roman" panose="02020603050405020304" pitchFamily="18" charset="0"/>
                <a:cs typeface="Times New Roman" panose="02020603050405020304" pitchFamily="18" charset="0"/>
              </a:rPr>
              <a:t>+ H</a:t>
            </a:r>
            <a:r>
              <a:rPr lang="pt-BR" sz="2800" baseline="-25000" dirty="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a:t>
            </a:r>
          </a:p>
          <a:p>
            <a:endParaRPr lang="pt-BR" sz="2800" dirty="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Ba </a:t>
            </a:r>
            <a:r>
              <a:rPr lang="pt-BR" sz="2800" dirty="0">
                <a:latin typeface="Times New Roman" panose="02020603050405020304" pitchFamily="18" charset="0"/>
                <a:cs typeface="Times New Roman" panose="02020603050405020304" pitchFamily="18" charset="0"/>
              </a:rPr>
              <a:t>+ 2H</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O → Ba(OH)</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 + H</a:t>
            </a:r>
            <a:r>
              <a:rPr lang="pt-BR" sz="2800" baseline="-25000" dirty="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a:t>
            </a:r>
            <a:endParaRPr lang="en-US" sz="2800" b="1" dirty="0" smtClean="0">
              <a:solidFill>
                <a:srgbClr val="002060"/>
              </a:solidFill>
              <a:latin typeface="Times New Roman" pitchFamily="18" charset="0"/>
              <a:cs typeface="Times New Roman" pitchFamily="18" charset="0"/>
            </a:endParaRPr>
          </a:p>
        </p:txBody>
      </p:sp>
    </p:spTree>
    <p:extLst>
      <p:ext uri="{BB962C8B-B14F-4D97-AF65-F5344CB8AC3E}">
        <p14:creationId xmlns:p14="http://schemas.microsoft.com/office/powerpoint/2010/main" val="359826054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4" end="4"/>
                                            </p:txEl>
                                          </p:spTgt>
                                        </p:tgtEl>
                                        <p:attrNameLst>
                                          <p:attrName>style.visibility</p:attrName>
                                        </p:attrNameLst>
                                      </p:cBhvr>
                                      <p:to>
                                        <p:strVal val="visible"/>
                                      </p:to>
                                    </p:set>
                                    <p:anim calcmode="lin" valueType="num">
                                      <p:cBhvr additive="base">
                                        <p:cTn id="7" dur="500" fill="hold"/>
                                        <p:tgtEl>
                                          <p:spTgt spid="22">
                                            <p:txEl>
                                              <p:pRg st="4" end="4"/>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xEl>
                                              <p:pRg st="5" end="5"/>
                                            </p:txEl>
                                          </p:spTgt>
                                        </p:tgtEl>
                                        <p:attrNameLst>
                                          <p:attrName>style.visibility</p:attrName>
                                        </p:attrNameLst>
                                      </p:cBhvr>
                                      <p:to>
                                        <p:strVal val="visible"/>
                                      </p:to>
                                    </p:set>
                                    <p:anim calcmode="lin" valueType="num">
                                      <p:cBhvr additive="base">
                                        <p:cTn id="13"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
                                            <p:txEl>
                                              <p:pRg st="5" end="5"/>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2">
                                            <p:txEl>
                                              <p:pRg st="6" end="6"/>
                                            </p:txEl>
                                          </p:spTgt>
                                        </p:tgtEl>
                                        <p:attrNameLst>
                                          <p:attrName>style.visibility</p:attrName>
                                        </p:attrNameLst>
                                      </p:cBhvr>
                                      <p:to>
                                        <p:strVal val="visible"/>
                                      </p:to>
                                    </p:set>
                                    <p:anim calcmode="lin" valueType="num">
                                      <p:cBhvr additive="base">
                                        <p:cTn id="17" dur="500" fill="hold"/>
                                        <p:tgtEl>
                                          <p:spTgt spid="22">
                                            <p:txEl>
                                              <p:pRg st="6" end="6"/>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2">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16" presetClass="entr" presetSubtype="21" fill="hold" nodeType="clickEffect">
                                  <p:stCondLst>
                                    <p:cond delay="0"/>
                                  </p:stCondLst>
                                  <p:childTnLst>
                                    <p:set>
                                      <p:cBhvr>
                                        <p:cTn id="22" dur="1" fill="hold">
                                          <p:stCondLst>
                                            <p:cond delay="0"/>
                                          </p:stCondLst>
                                        </p:cTn>
                                        <p:tgtEl>
                                          <p:spTgt spid="22">
                                            <p:txEl>
                                              <p:pRg st="8" end="8"/>
                                            </p:txEl>
                                          </p:spTgt>
                                        </p:tgtEl>
                                        <p:attrNameLst>
                                          <p:attrName>style.visibility</p:attrName>
                                        </p:attrNameLst>
                                      </p:cBhvr>
                                      <p:to>
                                        <p:strVal val="visible"/>
                                      </p:to>
                                    </p:set>
                                    <p:animEffect transition="in" filter="barn(inVertical)">
                                      <p:cBhvr>
                                        <p:cTn id="23" dur="500"/>
                                        <p:tgtEl>
                                          <p:spTgt spid="2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57200" y="989587"/>
            <a:ext cx="8458200" cy="5119350"/>
          </a:xfrm>
          <a:prstGeom prst="rect">
            <a:avLst/>
          </a:prstGeom>
          <a:noFill/>
          <a:ln w="9525">
            <a:noFill/>
            <a:miter lim="800000"/>
            <a:headEnd/>
            <a:tailEnd/>
          </a:ln>
        </p:spPr>
        <p:txBody>
          <a:bodyPr wrap="square">
            <a:spAutoFit/>
          </a:bodyPr>
          <a:lstStyle/>
          <a:p>
            <a:r>
              <a:rPr lang="en-US" sz="2800" b="1" dirty="0" err="1" smtClean="0">
                <a:solidFill>
                  <a:srgbClr val="002060"/>
                </a:solidFill>
                <a:latin typeface="Times New Roman" pitchFamily="18" charset="0"/>
                <a:cs typeface="Times New Roman" pitchFamily="18" charset="0"/>
              </a:rPr>
              <a:t>Bài</a:t>
            </a:r>
            <a:r>
              <a:rPr lang="en-US" sz="2800" b="1" dirty="0" smtClean="0">
                <a:solidFill>
                  <a:srgbClr val="002060"/>
                </a:solidFill>
                <a:latin typeface="Times New Roman" pitchFamily="18" charset="0"/>
                <a:cs typeface="Times New Roman" pitchFamily="18" charset="0"/>
              </a:rPr>
              <a:t> </a:t>
            </a:r>
            <a:r>
              <a:rPr lang="en-US" sz="2800" b="1" dirty="0" err="1" smtClean="0">
                <a:solidFill>
                  <a:srgbClr val="002060"/>
                </a:solidFill>
                <a:latin typeface="Times New Roman" pitchFamily="18" charset="0"/>
                <a:cs typeface="Times New Roman" pitchFamily="18" charset="0"/>
              </a:rPr>
              <a:t>tập</a:t>
            </a:r>
            <a:r>
              <a:rPr lang="en-US" sz="2800" b="1" dirty="0" smtClean="0">
                <a:solidFill>
                  <a:srgbClr val="002060"/>
                </a:solidFill>
                <a:latin typeface="Times New Roman" pitchFamily="18" charset="0"/>
                <a:cs typeface="Times New Roman" pitchFamily="18" charset="0"/>
              </a:rPr>
              <a:t> 2: </a:t>
            </a:r>
            <a:r>
              <a:rPr lang="pt-BR" sz="2800" dirty="0" smtClean="0">
                <a:latin typeface="Times New Roman" panose="02020603050405020304" pitchFamily="18" charset="0"/>
                <a:cs typeface="Times New Roman" panose="02020603050405020304" pitchFamily="18" charset="0"/>
              </a:rPr>
              <a:t>Ngâm </a:t>
            </a:r>
            <a:r>
              <a:rPr lang="pt-BR" sz="2800" dirty="0">
                <a:latin typeface="Times New Roman" panose="02020603050405020304" pitchFamily="18" charset="0"/>
                <a:cs typeface="Times New Roman" panose="02020603050405020304" pitchFamily="18" charset="0"/>
              </a:rPr>
              <a:t>một cây đinh sắt trong 100 ml dung dịch CuCl</a:t>
            </a:r>
            <a:r>
              <a:rPr lang="pt-BR" sz="2800" baseline="-25000" dirty="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 1M. Giả thiết đồng tạo ra bám hết vào cây đinh sắt. Sau khi phản ứng xong, lấy cây đinh sắt ra, sấy khô tính khối lượng cây đinh sắt nặng </a:t>
            </a:r>
            <a:r>
              <a:rPr lang="pt-BR" sz="2800" dirty="0" smtClean="0">
                <a:latin typeface="Times New Roman" panose="02020603050405020304" pitchFamily="18" charset="0"/>
                <a:cs typeface="Times New Roman" panose="02020603050405020304" pitchFamily="18" charset="0"/>
              </a:rPr>
              <a:t>thêm.</a:t>
            </a:r>
            <a:endParaRPr lang="en-US" sz="2800" dirty="0">
              <a:latin typeface="Times New Roman" panose="02020603050405020304" pitchFamily="18" charset="0"/>
              <a:cs typeface="Times New Roman" panose="02020603050405020304" pitchFamily="18" charset="0"/>
            </a:endParaRP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Số mol </a:t>
            </a:r>
            <a:r>
              <a:rPr lang="pt-BR" sz="2800" dirty="0">
                <a:latin typeface="Times New Roman" panose="02020603050405020304" pitchFamily="18" charset="0"/>
                <a:cs typeface="Times New Roman" panose="02020603050405020304" pitchFamily="18" charset="0"/>
              </a:rPr>
              <a:t>của </a:t>
            </a:r>
            <a:r>
              <a:rPr lang="pt-BR" sz="2800" dirty="0" smtClean="0">
                <a:latin typeface="Times New Roman" panose="02020603050405020304" pitchFamily="18" charset="0"/>
                <a:cs typeface="Times New Roman" panose="02020603050405020304" pitchFamily="18" charset="0"/>
              </a:rPr>
              <a:t>CuCl</a:t>
            </a:r>
            <a:r>
              <a:rPr lang="pt-BR" sz="2800" baseline="-25000" dirty="0" smtClean="0">
                <a:latin typeface="Times New Roman" panose="02020603050405020304" pitchFamily="18" charset="0"/>
                <a:cs typeface="Times New Roman" panose="02020603050405020304" pitchFamily="18" charset="0"/>
              </a:rPr>
              <a:t>2</a:t>
            </a:r>
            <a:r>
              <a:rPr lang="pt-BR" sz="2800" dirty="0">
                <a:latin typeface="Times New Roman" panose="02020603050405020304" pitchFamily="18" charset="0"/>
                <a:cs typeface="Times New Roman" panose="02020603050405020304" pitchFamily="18" charset="0"/>
              </a:rPr>
              <a:t> </a:t>
            </a:r>
            <a:r>
              <a:rPr lang="pt-BR" sz="2800" dirty="0" smtClean="0">
                <a:latin typeface="Times New Roman" panose="02020603050405020304" pitchFamily="18" charset="0"/>
                <a:cs typeface="Times New Roman" panose="02020603050405020304" pitchFamily="18" charset="0"/>
              </a:rPr>
              <a:t>= C</a:t>
            </a:r>
            <a:r>
              <a:rPr lang="pt-BR" sz="2800" baseline="-25000" dirty="0" smtClean="0">
                <a:latin typeface="Times New Roman" panose="02020603050405020304" pitchFamily="18" charset="0"/>
                <a:cs typeface="Times New Roman" panose="02020603050405020304" pitchFamily="18" charset="0"/>
              </a:rPr>
              <a:t>M</a:t>
            </a:r>
            <a:r>
              <a:rPr lang="pt-BR" sz="2800" dirty="0" smtClean="0">
                <a:latin typeface="Times New Roman" panose="02020603050405020304" pitchFamily="18" charset="0"/>
                <a:cs typeface="Times New Roman" panose="02020603050405020304" pitchFamily="18" charset="0"/>
              </a:rPr>
              <a:t> x V(lít) = 1 x 0,1 = 0,1 mol</a:t>
            </a:r>
          </a:p>
          <a:p>
            <a:endParaRPr lang="pt-BR" sz="2800" baseline="-25000" dirty="0">
              <a:latin typeface="Times New Roman" panose="02020603050405020304" pitchFamily="18" charset="0"/>
              <a:cs typeface="Times New Roman" panose="02020603050405020304" pitchFamily="18" charset="0"/>
            </a:endParaRPr>
          </a:p>
          <a:p>
            <a:r>
              <a:rPr lang="pt-BR" sz="2800" dirty="0" smtClean="0">
                <a:latin typeface="Times New Roman" panose="02020603050405020304" pitchFamily="18" charset="0"/>
                <a:cs typeface="Times New Roman" panose="02020603050405020304" pitchFamily="18" charset="0"/>
              </a:rPr>
              <a:t>Fe   +  CuCl</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                </a:t>
            </a:r>
            <a:r>
              <a:rPr lang="pt-BR" sz="2800" dirty="0" smtClean="0">
                <a:latin typeface="Times New Roman" panose="02020603050405020304" pitchFamily="18" charset="0"/>
                <a:cs typeface="Times New Roman" panose="02020603050405020304" pitchFamily="18" charset="0"/>
                <a:sym typeface="Wingdings" panose="05000000000000000000" pitchFamily="2" charset="2"/>
              </a:rPr>
              <a:t> Fe</a:t>
            </a:r>
            <a:r>
              <a:rPr lang="pt-BR" sz="2800" dirty="0" smtClean="0">
                <a:latin typeface="Times New Roman" panose="02020603050405020304" pitchFamily="18" charset="0"/>
                <a:cs typeface="Times New Roman" panose="02020603050405020304" pitchFamily="18" charset="0"/>
              </a:rPr>
              <a:t>Cl</a:t>
            </a:r>
            <a:r>
              <a:rPr lang="pt-BR" sz="2800" baseline="-25000" dirty="0" smtClean="0">
                <a:latin typeface="Times New Roman" panose="02020603050405020304" pitchFamily="18" charset="0"/>
                <a:cs typeface="Times New Roman" panose="02020603050405020304" pitchFamily="18" charset="0"/>
              </a:rPr>
              <a:t>2</a:t>
            </a:r>
            <a:r>
              <a:rPr lang="pt-BR" sz="2800" dirty="0" smtClean="0">
                <a:latin typeface="Times New Roman" panose="02020603050405020304" pitchFamily="18" charset="0"/>
                <a:cs typeface="Times New Roman" panose="02020603050405020304" pitchFamily="18" charset="0"/>
              </a:rPr>
              <a:t> + Cu</a:t>
            </a:r>
            <a:endParaRPr lang="en-US" sz="2800" baseline="-25000" dirty="0">
              <a:latin typeface="Times New Roman" panose="02020603050405020304" pitchFamily="18" charset="0"/>
              <a:cs typeface="Times New Roman" panose="02020603050405020304" pitchFamily="18" charset="0"/>
            </a:endParaRPr>
          </a:p>
          <a:p>
            <a:r>
              <a:rPr lang="en-US" sz="2800" dirty="0" smtClean="0">
                <a:solidFill>
                  <a:srgbClr val="002060"/>
                </a:solidFill>
                <a:latin typeface="Times New Roman" pitchFamily="18" charset="0"/>
                <a:cs typeface="Times New Roman" pitchFamily="18" charset="0"/>
              </a:rPr>
              <a:t>0,1 </a:t>
            </a:r>
            <a:r>
              <a:rPr lang="en-US" sz="2800" dirty="0" smtClean="0">
                <a:solidFill>
                  <a:srgbClr val="002060"/>
                </a:solidFill>
                <a:latin typeface="Times New Roman" pitchFamily="18" charset="0"/>
                <a:cs typeface="Times New Roman" pitchFamily="18" charset="0"/>
                <a:sym typeface="Wingdings" panose="05000000000000000000" pitchFamily="2" charset="2"/>
              </a:rPr>
              <a:t>       0,1                     0,1        0,1</a:t>
            </a:r>
          </a:p>
          <a:p>
            <a:r>
              <a:rPr lang="en-US" sz="2800" dirty="0" err="1" smtClean="0">
                <a:solidFill>
                  <a:srgbClr val="002060"/>
                </a:solidFill>
                <a:latin typeface="Times New Roman" pitchFamily="18" charset="0"/>
                <a:cs typeface="Times New Roman" pitchFamily="18" charset="0"/>
                <a:sym typeface="Wingdings" panose="05000000000000000000" pitchFamily="2" charset="2"/>
              </a:rPr>
              <a:t>Khối</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lượng</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cây</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đinh</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sắt</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nặng</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thêm</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là</a:t>
            </a:r>
            <a:endParaRPr lang="en-US" sz="2800" dirty="0" smtClean="0">
              <a:solidFill>
                <a:srgbClr val="002060"/>
              </a:solidFill>
              <a:latin typeface="Times New Roman" pitchFamily="18" charset="0"/>
              <a:cs typeface="Times New Roman" pitchFamily="18" charset="0"/>
              <a:sym typeface="Wingdings" panose="05000000000000000000" pitchFamily="2" charset="2"/>
            </a:endParaRPr>
          </a:p>
          <a:p>
            <a:r>
              <a:rPr lang="en-US" sz="2800" dirty="0" err="1" smtClean="0">
                <a:solidFill>
                  <a:srgbClr val="002060"/>
                </a:solidFill>
                <a:latin typeface="Times New Roman" pitchFamily="18" charset="0"/>
                <a:cs typeface="Times New Roman" pitchFamily="18" charset="0"/>
                <a:sym typeface="Wingdings" panose="05000000000000000000" pitchFamily="2" charset="2"/>
              </a:rPr>
              <a:t>mFe</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tăng</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thêm</a:t>
            </a:r>
            <a:r>
              <a:rPr lang="en-US" sz="2800" dirty="0" smtClean="0">
                <a:solidFill>
                  <a:srgbClr val="002060"/>
                </a:solidFill>
                <a:latin typeface="Times New Roman" pitchFamily="18" charset="0"/>
                <a:cs typeface="Times New Roman" pitchFamily="18" charset="0"/>
                <a:sym typeface="Wingdings" panose="05000000000000000000" pitchFamily="2" charset="2"/>
              </a:rPr>
              <a:t> = </a:t>
            </a:r>
            <a:r>
              <a:rPr lang="en-US" sz="2800" dirty="0" err="1" smtClean="0">
                <a:solidFill>
                  <a:srgbClr val="002060"/>
                </a:solidFill>
                <a:latin typeface="Times New Roman" pitchFamily="18" charset="0"/>
                <a:cs typeface="Times New Roman" pitchFamily="18" charset="0"/>
                <a:sym typeface="Wingdings" panose="05000000000000000000" pitchFamily="2" charset="2"/>
              </a:rPr>
              <a:t>mCu</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tạo</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ra</a:t>
            </a:r>
            <a:r>
              <a:rPr lang="en-US" sz="2800" dirty="0" smtClean="0">
                <a:solidFill>
                  <a:srgbClr val="002060"/>
                </a:solidFill>
                <a:latin typeface="Times New Roman" pitchFamily="18" charset="0"/>
                <a:cs typeface="Times New Roman" pitchFamily="18" charset="0"/>
                <a:sym typeface="Wingdings" panose="05000000000000000000" pitchFamily="2" charset="2"/>
              </a:rPr>
              <a:t> – </a:t>
            </a:r>
            <a:r>
              <a:rPr lang="en-US" sz="2800" dirty="0" err="1" smtClean="0">
                <a:solidFill>
                  <a:srgbClr val="002060"/>
                </a:solidFill>
                <a:latin typeface="Times New Roman" pitchFamily="18" charset="0"/>
                <a:cs typeface="Times New Roman" pitchFamily="18" charset="0"/>
                <a:sym typeface="Wingdings" panose="05000000000000000000" pitchFamily="2" charset="2"/>
              </a:rPr>
              <a:t>mFe</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phản</a:t>
            </a:r>
            <a:r>
              <a:rPr lang="en-US" sz="2800" dirty="0" smtClean="0">
                <a:solidFill>
                  <a:srgbClr val="002060"/>
                </a:solidFill>
                <a:latin typeface="Times New Roman" pitchFamily="18" charset="0"/>
                <a:cs typeface="Times New Roman" pitchFamily="18" charset="0"/>
                <a:sym typeface="Wingdings" panose="05000000000000000000" pitchFamily="2" charset="2"/>
              </a:rPr>
              <a:t> </a:t>
            </a:r>
            <a:r>
              <a:rPr lang="en-US" sz="2800" dirty="0" err="1" smtClean="0">
                <a:solidFill>
                  <a:srgbClr val="002060"/>
                </a:solidFill>
                <a:latin typeface="Times New Roman" pitchFamily="18" charset="0"/>
                <a:cs typeface="Times New Roman" pitchFamily="18" charset="0"/>
                <a:sym typeface="Wingdings" panose="05000000000000000000" pitchFamily="2" charset="2"/>
              </a:rPr>
              <a:t>ứng</a:t>
            </a:r>
            <a:endParaRPr lang="en-US" sz="2800" dirty="0" smtClean="0">
              <a:solidFill>
                <a:srgbClr val="002060"/>
              </a:solidFill>
              <a:latin typeface="Times New Roman" pitchFamily="18" charset="0"/>
              <a:cs typeface="Times New Roman" pitchFamily="18" charset="0"/>
              <a:sym typeface="Wingdings" panose="05000000000000000000" pitchFamily="2" charset="2"/>
            </a:endParaRPr>
          </a:p>
          <a:p>
            <a:r>
              <a:rPr lang="en-US" sz="2800" dirty="0" err="1">
                <a:solidFill>
                  <a:srgbClr val="002060"/>
                </a:solidFill>
                <a:latin typeface="Times New Roman" pitchFamily="18" charset="0"/>
                <a:cs typeface="Times New Roman" pitchFamily="18" charset="0"/>
                <a:sym typeface="Wingdings" panose="05000000000000000000" pitchFamily="2" charset="2"/>
              </a:rPr>
              <a:t>mFe</a:t>
            </a:r>
            <a:r>
              <a:rPr lang="en-US" sz="2800" dirty="0">
                <a:solidFill>
                  <a:srgbClr val="002060"/>
                </a:solidFill>
                <a:latin typeface="Times New Roman" pitchFamily="18" charset="0"/>
                <a:cs typeface="Times New Roman" pitchFamily="18" charset="0"/>
                <a:sym typeface="Wingdings" panose="05000000000000000000" pitchFamily="2" charset="2"/>
              </a:rPr>
              <a:t> </a:t>
            </a:r>
            <a:r>
              <a:rPr lang="en-US" sz="2800" dirty="0" err="1">
                <a:solidFill>
                  <a:srgbClr val="002060"/>
                </a:solidFill>
                <a:latin typeface="Times New Roman" pitchFamily="18" charset="0"/>
                <a:cs typeface="Times New Roman" pitchFamily="18" charset="0"/>
                <a:sym typeface="Wingdings" panose="05000000000000000000" pitchFamily="2" charset="2"/>
              </a:rPr>
              <a:t>tăng</a:t>
            </a:r>
            <a:r>
              <a:rPr lang="en-US" sz="2800" dirty="0">
                <a:solidFill>
                  <a:srgbClr val="002060"/>
                </a:solidFill>
                <a:latin typeface="Times New Roman" pitchFamily="18" charset="0"/>
                <a:cs typeface="Times New Roman" pitchFamily="18" charset="0"/>
                <a:sym typeface="Wingdings" panose="05000000000000000000" pitchFamily="2" charset="2"/>
              </a:rPr>
              <a:t> </a:t>
            </a:r>
            <a:r>
              <a:rPr lang="en-US" sz="2800" dirty="0" err="1">
                <a:solidFill>
                  <a:srgbClr val="002060"/>
                </a:solidFill>
                <a:latin typeface="Times New Roman" pitchFamily="18" charset="0"/>
                <a:cs typeface="Times New Roman" pitchFamily="18" charset="0"/>
                <a:sym typeface="Wingdings" panose="05000000000000000000" pitchFamily="2" charset="2"/>
              </a:rPr>
              <a:t>thêm</a:t>
            </a:r>
            <a:r>
              <a:rPr lang="en-US" sz="2800" dirty="0">
                <a:solidFill>
                  <a:srgbClr val="002060"/>
                </a:solidFill>
                <a:latin typeface="Times New Roman" pitchFamily="18" charset="0"/>
                <a:cs typeface="Times New Roman" pitchFamily="18" charset="0"/>
                <a:sym typeface="Wingdings" panose="05000000000000000000" pitchFamily="2" charset="2"/>
              </a:rPr>
              <a:t> = </a:t>
            </a:r>
            <a:r>
              <a:rPr lang="en-US" sz="2800" dirty="0" smtClean="0">
                <a:solidFill>
                  <a:srgbClr val="002060"/>
                </a:solidFill>
                <a:latin typeface="Times New Roman" pitchFamily="18" charset="0"/>
                <a:cs typeface="Times New Roman" pitchFamily="18" charset="0"/>
                <a:sym typeface="Wingdings" panose="05000000000000000000" pitchFamily="2" charset="2"/>
              </a:rPr>
              <a:t>(0,1 x 64) – (0,1 x 56) = 0,8 g</a:t>
            </a:r>
            <a:endParaRPr lang="en-US" sz="2800" dirty="0" smtClean="0">
              <a:solidFill>
                <a:srgbClr val="002060"/>
              </a:solidFill>
              <a:latin typeface="Times New Roman" pitchFamily="18" charset="0"/>
              <a:cs typeface="Times New Roman" pitchFamily="18" charset="0"/>
            </a:endParaRPr>
          </a:p>
        </p:txBody>
      </p:sp>
      <p:cxnSp>
        <p:nvCxnSpPr>
          <p:cNvPr id="3" name="Straight Arrow Connector 2"/>
          <p:cNvCxnSpPr/>
          <p:nvPr/>
        </p:nvCxnSpPr>
        <p:spPr>
          <a:xfrm>
            <a:off x="2590800" y="4114800"/>
            <a:ext cx="1143000" cy="0"/>
          </a:xfrm>
          <a:prstGeom prst="straightConnector1">
            <a:avLst/>
          </a:prstGeom>
          <a:ln>
            <a:tailEnd type="triangle"/>
          </a:ln>
        </p:spPr>
        <p:style>
          <a:lnRef idx="2">
            <a:schemeClr val="dk1"/>
          </a:lnRef>
          <a:fillRef idx="0">
            <a:schemeClr val="dk1"/>
          </a:fillRef>
          <a:effectRef idx="1">
            <a:schemeClr val="dk1"/>
          </a:effectRef>
          <a:fontRef idx="minor">
            <a:schemeClr val="tx1"/>
          </a:fontRef>
        </p:style>
      </p:cxnSp>
      <p:cxnSp>
        <p:nvCxnSpPr>
          <p:cNvPr id="5" name="Straight Arrow Connector 4"/>
          <p:cNvCxnSpPr/>
          <p:nvPr/>
        </p:nvCxnSpPr>
        <p:spPr>
          <a:xfrm flipH="1">
            <a:off x="990600" y="4572000"/>
            <a:ext cx="6096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7" name="Straight Arrow Connector 6"/>
          <p:cNvCxnSpPr/>
          <p:nvPr/>
        </p:nvCxnSpPr>
        <p:spPr>
          <a:xfrm>
            <a:off x="2253182" y="4572000"/>
            <a:ext cx="1633018"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9" name="Straight Arrow Connector 8"/>
          <p:cNvCxnSpPr/>
          <p:nvPr/>
        </p:nvCxnSpPr>
        <p:spPr>
          <a:xfrm>
            <a:off x="4572000" y="4572000"/>
            <a:ext cx="5334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spTree>
    <p:extLst>
      <p:ext uri="{BB962C8B-B14F-4D97-AF65-F5344CB8AC3E}">
        <p14:creationId xmlns:p14="http://schemas.microsoft.com/office/powerpoint/2010/main" val="3754510586"/>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22">
                                            <p:txEl>
                                              <p:pRg st="2" end="2"/>
                                            </p:txEl>
                                          </p:spTgt>
                                        </p:tgtEl>
                                        <p:attrNameLst>
                                          <p:attrName>style.visibility</p:attrName>
                                        </p:attrNameLst>
                                      </p:cBhvr>
                                      <p:to>
                                        <p:strVal val="visible"/>
                                      </p:to>
                                    </p:set>
                                    <p:anim calcmode="lin" valueType="num">
                                      <p:cBhvr additive="base">
                                        <p:cTn id="7" dur="500" fill="hold"/>
                                        <p:tgtEl>
                                          <p:spTgt spid="22">
                                            <p:txEl>
                                              <p:pRg st="2" end="2"/>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22">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22">
                                            <p:txEl>
                                              <p:pRg st="4" end="4"/>
                                            </p:txEl>
                                          </p:spTgt>
                                        </p:tgtEl>
                                        <p:attrNameLst>
                                          <p:attrName>style.visibility</p:attrName>
                                        </p:attrNameLst>
                                      </p:cBhvr>
                                      <p:to>
                                        <p:strVal val="visible"/>
                                      </p:to>
                                    </p:set>
                                    <p:anim calcmode="lin" valueType="num">
                                      <p:cBhvr additive="base">
                                        <p:cTn id="13" dur="500" fill="hold"/>
                                        <p:tgtEl>
                                          <p:spTgt spid="22">
                                            <p:txEl>
                                              <p:pRg st="4" end="4"/>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22">
                                            <p:txEl>
                                              <p:pRg st="4" end="4"/>
                                            </p:txEl>
                                          </p:spTgt>
                                        </p:tgtEl>
                                        <p:attrNameLst>
                                          <p:attrName>ppt_y</p:attrName>
                                        </p:attrNameLst>
                                      </p:cBhvr>
                                      <p:tavLst>
                                        <p:tav tm="0">
                                          <p:val>
                                            <p:strVal val="1+#ppt_h/2"/>
                                          </p:val>
                                        </p:tav>
                                        <p:tav tm="100000">
                                          <p:val>
                                            <p:strVal val="#ppt_y"/>
                                          </p:val>
                                        </p:tav>
                                      </p:tavLst>
                                    </p:anim>
                                  </p:childTnLst>
                                </p:cTn>
                              </p:par>
                              <p:par>
                                <p:cTn id="15" presetID="2" presetClass="entr" presetSubtype="4" fill="hold" nodeType="withEffect">
                                  <p:stCondLst>
                                    <p:cond delay="0"/>
                                  </p:stCondLst>
                                  <p:childTnLst>
                                    <p:set>
                                      <p:cBhvr>
                                        <p:cTn id="16" dur="1" fill="hold">
                                          <p:stCondLst>
                                            <p:cond delay="0"/>
                                          </p:stCondLst>
                                        </p:cTn>
                                        <p:tgtEl>
                                          <p:spTgt spid="22">
                                            <p:txEl>
                                              <p:pRg st="5" end="5"/>
                                            </p:txEl>
                                          </p:spTgt>
                                        </p:tgtEl>
                                        <p:attrNameLst>
                                          <p:attrName>style.visibility</p:attrName>
                                        </p:attrNameLst>
                                      </p:cBhvr>
                                      <p:to>
                                        <p:strVal val="visible"/>
                                      </p:to>
                                    </p:set>
                                    <p:anim calcmode="lin" valueType="num">
                                      <p:cBhvr additive="base">
                                        <p:cTn id="17" dur="500" fill="hold"/>
                                        <p:tgtEl>
                                          <p:spTgt spid="22">
                                            <p:txEl>
                                              <p:pRg st="5" end="5"/>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22">
                                            <p:txEl>
                                              <p:pRg st="5" end="5"/>
                                            </p:txEl>
                                          </p:spTgt>
                                        </p:tgtEl>
                                        <p:attrNameLst>
                                          <p:attrName>ppt_y</p:attrName>
                                        </p:attrNameLst>
                                      </p:cBhvr>
                                      <p:tavLst>
                                        <p:tav tm="0">
                                          <p:val>
                                            <p:strVal val="1+#ppt_h/2"/>
                                          </p:val>
                                        </p:tav>
                                        <p:tav tm="100000">
                                          <p:val>
                                            <p:strVal val="#ppt_y"/>
                                          </p:val>
                                        </p:tav>
                                      </p:tavLst>
                                    </p:anim>
                                  </p:childTnLst>
                                </p:cTn>
                              </p:par>
                              <p:par>
                                <p:cTn id="19" presetID="2" presetClass="entr" presetSubtype="4" fill="hold" nodeType="withEffect">
                                  <p:stCondLst>
                                    <p:cond delay="0"/>
                                  </p:stCondLst>
                                  <p:childTnLst>
                                    <p:set>
                                      <p:cBhvr>
                                        <p:cTn id="20" dur="1" fill="hold">
                                          <p:stCondLst>
                                            <p:cond delay="0"/>
                                          </p:stCondLst>
                                        </p:cTn>
                                        <p:tgtEl>
                                          <p:spTgt spid="3"/>
                                        </p:tgtEl>
                                        <p:attrNameLst>
                                          <p:attrName>style.visibility</p:attrName>
                                        </p:attrNameLst>
                                      </p:cBhvr>
                                      <p:to>
                                        <p:strVal val="visible"/>
                                      </p:to>
                                    </p:set>
                                    <p:anim calcmode="lin" valueType="num">
                                      <p:cBhvr additive="base">
                                        <p:cTn id="21" dur="500" fill="hold"/>
                                        <p:tgtEl>
                                          <p:spTgt spid="3"/>
                                        </p:tgtEl>
                                        <p:attrNameLst>
                                          <p:attrName>ppt_x</p:attrName>
                                        </p:attrNameLst>
                                      </p:cBhvr>
                                      <p:tavLst>
                                        <p:tav tm="0">
                                          <p:val>
                                            <p:strVal val="#ppt_x"/>
                                          </p:val>
                                        </p:tav>
                                        <p:tav tm="100000">
                                          <p:val>
                                            <p:strVal val="#ppt_x"/>
                                          </p:val>
                                        </p:tav>
                                      </p:tavLst>
                                    </p:anim>
                                    <p:anim calcmode="lin" valueType="num">
                                      <p:cBhvr additive="base">
                                        <p:cTn id="22" dur="500" fill="hold"/>
                                        <p:tgtEl>
                                          <p:spTgt spid="3"/>
                                        </p:tgtEl>
                                        <p:attrNameLst>
                                          <p:attrName>ppt_y</p:attrName>
                                        </p:attrNameLst>
                                      </p:cBhvr>
                                      <p:tavLst>
                                        <p:tav tm="0">
                                          <p:val>
                                            <p:strVal val="1+#ppt_h/2"/>
                                          </p:val>
                                        </p:tav>
                                        <p:tav tm="100000">
                                          <p:val>
                                            <p:strVal val="#ppt_y"/>
                                          </p:val>
                                        </p:tav>
                                      </p:tavLst>
                                    </p:anim>
                                  </p:childTnLst>
                                </p:cTn>
                              </p:par>
                              <p:par>
                                <p:cTn id="23" presetID="2" presetClass="entr" presetSubtype="4"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par>
                                <p:cTn id="27" presetID="2" presetClass="entr" presetSubtype="4" fill="hold" nodeType="withEffect">
                                  <p:stCondLst>
                                    <p:cond delay="0"/>
                                  </p:stCondLst>
                                  <p:childTnLst>
                                    <p:set>
                                      <p:cBhvr>
                                        <p:cTn id="28" dur="1" fill="hold">
                                          <p:stCondLst>
                                            <p:cond delay="0"/>
                                          </p:stCondLst>
                                        </p:cTn>
                                        <p:tgtEl>
                                          <p:spTgt spid="7"/>
                                        </p:tgtEl>
                                        <p:attrNameLst>
                                          <p:attrName>style.visibility</p:attrName>
                                        </p:attrNameLst>
                                      </p:cBhvr>
                                      <p:to>
                                        <p:strVal val="visible"/>
                                      </p:to>
                                    </p:set>
                                    <p:anim calcmode="lin" valueType="num">
                                      <p:cBhvr additive="base">
                                        <p:cTn id="29" dur="500" fill="hold"/>
                                        <p:tgtEl>
                                          <p:spTgt spid="7"/>
                                        </p:tgtEl>
                                        <p:attrNameLst>
                                          <p:attrName>ppt_x</p:attrName>
                                        </p:attrNameLst>
                                      </p:cBhvr>
                                      <p:tavLst>
                                        <p:tav tm="0">
                                          <p:val>
                                            <p:strVal val="#ppt_x"/>
                                          </p:val>
                                        </p:tav>
                                        <p:tav tm="100000">
                                          <p:val>
                                            <p:strVal val="#ppt_x"/>
                                          </p:val>
                                        </p:tav>
                                      </p:tavLst>
                                    </p:anim>
                                    <p:anim calcmode="lin" valueType="num">
                                      <p:cBhvr additive="base">
                                        <p:cTn id="30" dur="500" fill="hold"/>
                                        <p:tgtEl>
                                          <p:spTgt spid="7"/>
                                        </p:tgtEl>
                                        <p:attrNameLst>
                                          <p:attrName>ppt_y</p:attrName>
                                        </p:attrNameLst>
                                      </p:cBhvr>
                                      <p:tavLst>
                                        <p:tav tm="0">
                                          <p:val>
                                            <p:strVal val="1+#ppt_h/2"/>
                                          </p:val>
                                        </p:tav>
                                        <p:tav tm="100000">
                                          <p:val>
                                            <p:strVal val="#ppt_y"/>
                                          </p:val>
                                        </p:tav>
                                      </p:tavLst>
                                    </p:anim>
                                  </p:childTnLst>
                                </p:cTn>
                              </p:par>
                              <p:par>
                                <p:cTn id="31" presetID="2" presetClass="entr" presetSubtype="4" fill="hold"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500" fill="hold"/>
                                        <p:tgtEl>
                                          <p:spTgt spid="9"/>
                                        </p:tgtEl>
                                        <p:attrNameLst>
                                          <p:attrName>ppt_x</p:attrName>
                                        </p:attrNameLst>
                                      </p:cBhvr>
                                      <p:tavLst>
                                        <p:tav tm="0">
                                          <p:val>
                                            <p:strVal val="#ppt_x"/>
                                          </p:val>
                                        </p:tav>
                                        <p:tav tm="100000">
                                          <p:val>
                                            <p:strVal val="#ppt_x"/>
                                          </p:val>
                                        </p:tav>
                                      </p:tavLst>
                                    </p:anim>
                                    <p:anim calcmode="lin" valueType="num">
                                      <p:cBhvr additive="base">
                                        <p:cTn id="3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35" fill="hold">
                      <p:stCondLst>
                        <p:cond delay="indefinite"/>
                      </p:stCondLst>
                      <p:childTnLst>
                        <p:par>
                          <p:cTn id="36" fill="hold">
                            <p:stCondLst>
                              <p:cond delay="0"/>
                            </p:stCondLst>
                            <p:childTnLst>
                              <p:par>
                                <p:cTn id="37" presetID="2" presetClass="entr" presetSubtype="4" fill="hold" nodeType="clickEffect">
                                  <p:stCondLst>
                                    <p:cond delay="0"/>
                                  </p:stCondLst>
                                  <p:childTnLst>
                                    <p:set>
                                      <p:cBhvr>
                                        <p:cTn id="38" dur="1" fill="hold">
                                          <p:stCondLst>
                                            <p:cond delay="0"/>
                                          </p:stCondLst>
                                        </p:cTn>
                                        <p:tgtEl>
                                          <p:spTgt spid="22">
                                            <p:txEl>
                                              <p:pRg st="6" end="6"/>
                                            </p:txEl>
                                          </p:spTgt>
                                        </p:tgtEl>
                                        <p:attrNameLst>
                                          <p:attrName>style.visibility</p:attrName>
                                        </p:attrNameLst>
                                      </p:cBhvr>
                                      <p:to>
                                        <p:strVal val="visible"/>
                                      </p:to>
                                    </p:set>
                                    <p:anim calcmode="lin" valueType="num">
                                      <p:cBhvr additive="base">
                                        <p:cTn id="39" dur="500" fill="hold"/>
                                        <p:tgtEl>
                                          <p:spTgt spid="22">
                                            <p:txEl>
                                              <p:pRg st="6" end="6"/>
                                            </p:txEl>
                                          </p:spTgt>
                                        </p:tgtEl>
                                        <p:attrNameLst>
                                          <p:attrName>ppt_x</p:attrName>
                                        </p:attrNameLst>
                                      </p:cBhvr>
                                      <p:tavLst>
                                        <p:tav tm="0">
                                          <p:val>
                                            <p:strVal val="#ppt_x"/>
                                          </p:val>
                                        </p:tav>
                                        <p:tav tm="100000">
                                          <p:val>
                                            <p:strVal val="#ppt_x"/>
                                          </p:val>
                                        </p:tav>
                                      </p:tavLst>
                                    </p:anim>
                                    <p:anim calcmode="lin" valueType="num">
                                      <p:cBhvr additive="base">
                                        <p:cTn id="40" dur="500" fill="hold"/>
                                        <p:tgtEl>
                                          <p:spTgt spid="22">
                                            <p:txEl>
                                              <p:pRg st="6" end="6"/>
                                            </p:txEl>
                                          </p:spTgt>
                                        </p:tgtEl>
                                        <p:attrNameLst>
                                          <p:attrName>ppt_y</p:attrName>
                                        </p:attrNameLst>
                                      </p:cBhvr>
                                      <p:tavLst>
                                        <p:tav tm="0">
                                          <p:val>
                                            <p:strVal val="1+#ppt_h/2"/>
                                          </p:val>
                                        </p:tav>
                                        <p:tav tm="100000">
                                          <p:val>
                                            <p:strVal val="#ppt_y"/>
                                          </p:val>
                                        </p:tav>
                                      </p:tavLst>
                                    </p:anim>
                                  </p:childTnLst>
                                </p:cTn>
                              </p:par>
                              <p:par>
                                <p:cTn id="41" presetID="2" presetClass="entr" presetSubtype="4" fill="hold" nodeType="withEffect">
                                  <p:stCondLst>
                                    <p:cond delay="0"/>
                                  </p:stCondLst>
                                  <p:childTnLst>
                                    <p:set>
                                      <p:cBhvr>
                                        <p:cTn id="42" dur="1" fill="hold">
                                          <p:stCondLst>
                                            <p:cond delay="0"/>
                                          </p:stCondLst>
                                        </p:cTn>
                                        <p:tgtEl>
                                          <p:spTgt spid="22">
                                            <p:txEl>
                                              <p:pRg st="7" end="7"/>
                                            </p:txEl>
                                          </p:spTgt>
                                        </p:tgtEl>
                                        <p:attrNameLst>
                                          <p:attrName>style.visibility</p:attrName>
                                        </p:attrNameLst>
                                      </p:cBhvr>
                                      <p:to>
                                        <p:strVal val="visible"/>
                                      </p:to>
                                    </p:set>
                                    <p:anim calcmode="lin" valueType="num">
                                      <p:cBhvr additive="base">
                                        <p:cTn id="43" dur="500" fill="hold"/>
                                        <p:tgtEl>
                                          <p:spTgt spid="22">
                                            <p:txEl>
                                              <p:pRg st="7" end="7"/>
                                            </p:txEl>
                                          </p:spTgt>
                                        </p:tgtEl>
                                        <p:attrNameLst>
                                          <p:attrName>ppt_x</p:attrName>
                                        </p:attrNameLst>
                                      </p:cBhvr>
                                      <p:tavLst>
                                        <p:tav tm="0">
                                          <p:val>
                                            <p:strVal val="#ppt_x"/>
                                          </p:val>
                                        </p:tav>
                                        <p:tav tm="100000">
                                          <p:val>
                                            <p:strVal val="#ppt_x"/>
                                          </p:val>
                                        </p:tav>
                                      </p:tavLst>
                                    </p:anim>
                                    <p:anim calcmode="lin" valueType="num">
                                      <p:cBhvr additive="base">
                                        <p:cTn id="44" dur="500" fill="hold"/>
                                        <p:tgtEl>
                                          <p:spTgt spid="22">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5" fill="hold">
                      <p:stCondLst>
                        <p:cond delay="indefinite"/>
                      </p:stCondLst>
                      <p:childTnLst>
                        <p:par>
                          <p:cTn id="46" fill="hold">
                            <p:stCondLst>
                              <p:cond delay="0"/>
                            </p:stCondLst>
                            <p:childTnLst>
                              <p:par>
                                <p:cTn id="47" presetID="16" presetClass="entr" presetSubtype="21" fill="hold" nodeType="clickEffect">
                                  <p:stCondLst>
                                    <p:cond delay="0"/>
                                  </p:stCondLst>
                                  <p:childTnLst>
                                    <p:set>
                                      <p:cBhvr>
                                        <p:cTn id="48" dur="1" fill="hold">
                                          <p:stCondLst>
                                            <p:cond delay="0"/>
                                          </p:stCondLst>
                                        </p:cTn>
                                        <p:tgtEl>
                                          <p:spTgt spid="22">
                                            <p:txEl>
                                              <p:pRg st="8" end="8"/>
                                            </p:txEl>
                                          </p:spTgt>
                                        </p:tgtEl>
                                        <p:attrNameLst>
                                          <p:attrName>style.visibility</p:attrName>
                                        </p:attrNameLst>
                                      </p:cBhvr>
                                      <p:to>
                                        <p:strVal val="visible"/>
                                      </p:to>
                                    </p:set>
                                    <p:animEffect transition="in" filter="barn(inVertical)">
                                      <p:cBhvr>
                                        <p:cTn id="49" dur="500"/>
                                        <p:tgtEl>
                                          <p:spTgt spid="22">
                                            <p:txEl>
                                              <p:pRg st="8" end="8"/>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152400" y="953631"/>
            <a:ext cx="8915400" cy="2246769"/>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3: </a:t>
            </a:r>
            <a:r>
              <a:rPr lang="pt-BR" sz="2800" dirty="0">
                <a:latin typeface="Times New Roman" panose="02020603050405020304" pitchFamily="18" charset="0"/>
                <a:cs typeface="Times New Roman" panose="02020603050405020304" pitchFamily="18" charset="0"/>
              </a:rPr>
              <a:t>Hòa tan hoàn toàn 1,5 gam hỗn hợp bột nhôm và magie vào dung dịch HCl thu được 1,68 lít khí (điều kiện tiêu chuẩn). Tính thành phần phần trăm về khối lượng của các kim loại trong hỗn hợp ban đầu.</a:t>
            </a:r>
            <a:endParaRPr lang="en-US" sz="2800" dirty="0">
              <a:latin typeface="Times New Roman" panose="02020603050405020304" pitchFamily="18" charset="0"/>
              <a:cs typeface="Times New Roman" panose="02020603050405020304" pitchFamily="18" charset="0"/>
            </a:endParaRPr>
          </a:p>
          <a:p>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pt-BR" sz="2800" u="sng" dirty="0" smtClean="0">
              <a:latin typeface="Times New Roman" panose="02020603050405020304" pitchFamily="18" charset="0"/>
              <a:cs typeface="Times New Roman" panose="02020603050405020304" pitchFamily="18" charset="0"/>
            </a:endParaRPr>
          </a:p>
        </p:txBody>
      </p:sp>
      <p:grpSp>
        <p:nvGrpSpPr>
          <p:cNvPr id="6" name="Group 5"/>
          <p:cNvGrpSpPr/>
          <p:nvPr/>
        </p:nvGrpSpPr>
        <p:grpSpPr>
          <a:xfrm>
            <a:off x="1143000" y="2748845"/>
            <a:ext cx="5029200" cy="1569660"/>
            <a:chOff x="172720" y="3124200"/>
            <a:chExt cx="5943600" cy="1569660"/>
          </a:xfrm>
        </p:grpSpPr>
        <p:sp>
          <p:nvSpPr>
            <p:cNvPr id="5" name="TextBox 4"/>
            <p:cNvSpPr txBox="1"/>
            <p:nvPr/>
          </p:nvSpPr>
          <p:spPr>
            <a:xfrm>
              <a:off x="172720" y="3124200"/>
              <a:ext cx="5943600" cy="1569660"/>
            </a:xfrm>
            <a:prstGeom prst="rect">
              <a:avLst/>
            </a:prstGeom>
            <a:noFill/>
          </p:spPr>
          <p:txBody>
            <a:bodyPr wrap="square" rtlCol="0">
              <a:spAutoFit/>
            </a:bodyPr>
            <a:lstStyle/>
            <a:p>
              <a:r>
                <a:rPr lang="en-US" sz="2400" dirty="0">
                  <a:solidFill>
                    <a:srgbClr val="002060"/>
                  </a:solidFill>
                  <a:latin typeface="Times New Roman" pitchFamily="18" charset="0"/>
                  <a:cs typeface="Times New Roman" pitchFamily="18" charset="0"/>
                </a:rPr>
                <a:t>2Al  +  6HCl   </a:t>
              </a:r>
              <a:r>
                <a:rPr lang="en-US" sz="2400" dirty="0">
                  <a:solidFill>
                    <a:srgbClr val="002060"/>
                  </a:solidFill>
                  <a:latin typeface="Times New Roman" pitchFamily="18" charset="0"/>
                  <a:cs typeface="Times New Roman" pitchFamily="18" charset="0"/>
                  <a:sym typeface="Wingdings" panose="05000000000000000000" pitchFamily="2" charset="2"/>
                </a:rPr>
                <a:t>   2AlCl</a:t>
              </a:r>
              <a:r>
                <a:rPr lang="en-US" sz="2400" baseline="-25000" dirty="0">
                  <a:solidFill>
                    <a:srgbClr val="002060"/>
                  </a:solidFill>
                  <a:latin typeface="Times New Roman" pitchFamily="18" charset="0"/>
                  <a:cs typeface="Times New Roman" pitchFamily="18" charset="0"/>
                  <a:sym typeface="Wingdings" panose="05000000000000000000" pitchFamily="2" charset="2"/>
                </a:rPr>
                <a:t>3</a:t>
              </a:r>
              <a:r>
                <a:rPr lang="en-US" sz="2400" dirty="0">
                  <a:solidFill>
                    <a:srgbClr val="002060"/>
                  </a:solidFill>
                  <a:latin typeface="Times New Roman" pitchFamily="18" charset="0"/>
                  <a:cs typeface="Times New Roman" pitchFamily="18" charset="0"/>
                  <a:sym typeface="Wingdings" panose="05000000000000000000" pitchFamily="2" charset="2"/>
                </a:rPr>
                <a:t>  +  3H</a:t>
              </a:r>
              <a:r>
                <a:rPr lang="en-US" sz="2400" baseline="-25000" dirty="0">
                  <a:solidFill>
                    <a:srgbClr val="002060"/>
                  </a:solidFill>
                  <a:latin typeface="Times New Roman" pitchFamily="18" charset="0"/>
                  <a:cs typeface="Times New Roman" pitchFamily="18" charset="0"/>
                  <a:sym typeface="Wingdings" panose="05000000000000000000" pitchFamily="2" charset="2"/>
                </a:rPr>
                <a:t>2</a:t>
              </a:r>
              <a:r>
                <a:rPr lang="en-US" sz="2400" baseline="30000" dirty="0">
                  <a:solidFill>
                    <a:srgbClr val="002060"/>
                  </a:solidFill>
                  <a:latin typeface="Times New Roman" pitchFamily="18" charset="0"/>
                  <a:cs typeface="Times New Roman" pitchFamily="18" charset="0"/>
                  <a:sym typeface="Wingdings" panose="05000000000000000000" pitchFamily="2" charset="2"/>
                </a:rPr>
                <a:t>↑</a:t>
              </a:r>
              <a:r>
                <a:rPr lang="en-US" sz="2400" dirty="0">
                  <a:solidFill>
                    <a:srgbClr val="002060"/>
                  </a:solidFill>
                  <a:latin typeface="Times New Roman" pitchFamily="18" charset="0"/>
                  <a:cs typeface="Times New Roman" pitchFamily="18" charset="0"/>
                  <a:sym typeface="Wingdings" panose="05000000000000000000" pitchFamily="2" charset="2"/>
                </a:rPr>
                <a:t> </a:t>
              </a:r>
            </a:p>
            <a:p>
              <a:r>
                <a:rPr lang="en-US" sz="2400" dirty="0">
                  <a:solidFill>
                    <a:srgbClr val="002060"/>
                  </a:solidFill>
                  <a:latin typeface="Times New Roman" pitchFamily="18" charset="0"/>
                  <a:cs typeface="Times New Roman" pitchFamily="18" charset="0"/>
                  <a:sym typeface="Wingdings" panose="05000000000000000000" pitchFamily="2" charset="2"/>
                </a:rPr>
                <a:t>  x                                             3x/2</a:t>
              </a:r>
            </a:p>
            <a:p>
              <a:r>
                <a:rPr lang="en-US" sz="2400" dirty="0">
                  <a:solidFill>
                    <a:srgbClr val="002060"/>
                  </a:solidFill>
                  <a:latin typeface="Times New Roman" pitchFamily="18" charset="0"/>
                  <a:cs typeface="Times New Roman" pitchFamily="18" charset="0"/>
                </a:rPr>
                <a:t>Mg   +  2HCl    </a:t>
              </a:r>
              <a:r>
                <a:rPr lang="en-US" sz="2400" dirty="0">
                  <a:solidFill>
                    <a:srgbClr val="002060"/>
                  </a:solidFill>
                  <a:latin typeface="Times New Roman" pitchFamily="18" charset="0"/>
                  <a:cs typeface="Times New Roman" pitchFamily="18" charset="0"/>
                  <a:sym typeface="Wingdings" panose="05000000000000000000" pitchFamily="2" charset="2"/>
                </a:rPr>
                <a:t>   MgCl</a:t>
              </a:r>
              <a:r>
                <a:rPr lang="en-US" sz="2400" baseline="-25000" dirty="0">
                  <a:solidFill>
                    <a:srgbClr val="002060"/>
                  </a:solidFill>
                  <a:latin typeface="Times New Roman" pitchFamily="18" charset="0"/>
                  <a:cs typeface="Times New Roman" pitchFamily="18" charset="0"/>
                  <a:sym typeface="Wingdings" panose="05000000000000000000" pitchFamily="2" charset="2"/>
                </a:rPr>
                <a:t>2</a:t>
              </a:r>
              <a:r>
                <a:rPr lang="en-US" sz="2400" dirty="0">
                  <a:solidFill>
                    <a:srgbClr val="002060"/>
                  </a:solidFill>
                  <a:latin typeface="Times New Roman" pitchFamily="18" charset="0"/>
                  <a:cs typeface="Times New Roman" pitchFamily="18" charset="0"/>
                  <a:sym typeface="Wingdings" panose="05000000000000000000" pitchFamily="2" charset="2"/>
                </a:rPr>
                <a:t>  +  H</a:t>
              </a:r>
              <a:r>
                <a:rPr lang="en-US" sz="2400" baseline="-25000" dirty="0">
                  <a:solidFill>
                    <a:srgbClr val="002060"/>
                  </a:solidFill>
                  <a:latin typeface="Times New Roman" pitchFamily="18" charset="0"/>
                  <a:cs typeface="Times New Roman" pitchFamily="18" charset="0"/>
                  <a:sym typeface="Wingdings" panose="05000000000000000000" pitchFamily="2" charset="2"/>
                </a:rPr>
                <a:t>2</a:t>
              </a:r>
              <a:r>
                <a:rPr lang="en-US" sz="2400" baseline="30000" dirty="0">
                  <a:solidFill>
                    <a:srgbClr val="002060"/>
                  </a:solidFill>
                  <a:latin typeface="Times New Roman" pitchFamily="18" charset="0"/>
                  <a:cs typeface="Times New Roman" pitchFamily="18" charset="0"/>
                  <a:sym typeface="Wingdings" panose="05000000000000000000" pitchFamily="2" charset="2"/>
                </a:rPr>
                <a:t>↑</a:t>
              </a:r>
              <a:endParaRPr lang="en-US" sz="2400" baseline="30000" dirty="0">
                <a:solidFill>
                  <a:srgbClr val="002060"/>
                </a:solidFill>
                <a:latin typeface="Times New Roman" pitchFamily="18" charset="0"/>
                <a:cs typeface="Times New Roman" pitchFamily="18" charset="0"/>
              </a:endParaRPr>
            </a:p>
            <a:p>
              <a:r>
                <a:rPr lang="en-US" sz="2400" dirty="0">
                  <a:solidFill>
                    <a:srgbClr val="002060"/>
                  </a:solidFill>
                  <a:latin typeface="Times New Roman" pitchFamily="18" charset="0"/>
                  <a:cs typeface="Times New Roman" pitchFamily="18" charset="0"/>
                  <a:sym typeface="Wingdings" panose="05000000000000000000" pitchFamily="2" charset="2"/>
                </a:rPr>
                <a:t>  y                                             </a:t>
              </a:r>
              <a:r>
                <a:rPr lang="en-US" sz="2400" dirty="0" smtClean="0">
                  <a:solidFill>
                    <a:srgbClr val="002060"/>
                  </a:solidFill>
                  <a:latin typeface="Times New Roman" pitchFamily="18" charset="0"/>
                  <a:cs typeface="Times New Roman" pitchFamily="18" charset="0"/>
                  <a:sym typeface="Wingdings" panose="05000000000000000000" pitchFamily="2" charset="2"/>
                </a:rPr>
                <a:t> </a:t>
              </a:r>
              <a:r>
                <a:rPr lang="en-US" sz="2400" dirty="0" err="1" smtClean="0">
                  <a:solidFill>
                    <a:srgbClr val="002060"/>
                  </a:solidFill>
                  <a:latin typeface="Times New Roman" pitchFamily="18" charset="0"/>
                  <a:cs typeface="Times New Roman" pitchFamily="18" charset="0"/>
                  <a:sym typeface="Wingdings" panose="05000000000000000000" pitchFamily="2" charset="2"/>
                </a:rPr>
                <a:t>y</a:t>
              </a:r>
              <a:endParaRPr lang="en-US" sz="2400" dirty="0"/>
            </a:p>
          </p:txBody>
        </p:sp>
        <p:cxnSp>
          <p:nvCxnSpPr>
            <p:cNvPr id="4" name="Straight Arrow Connector 3"/>
            <p:cNvCxnSpPr/>
            <p:nvPr/>
          </p:nvCxnSpPr>
          <p:spPr>
            <a:xfrm>
              <a:off x="803102" y="4490155"/>
              <a:ext cx="38100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cxnSp>
          <p:nvCxnSpPr>
            <p:cNvPr id="14" name="Straight Arrow Connector 13"/>
            <p:cNvCxnSpPr/>
            <p:nvPr/>
          </p:nvCxnSpPr>
          <p:spPr>
            <a:xfrm>
              <a:off x="803102" y="3728155"/>
              <a:ext cx="38100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8" name="TextBox 7"/>
          <p:cNvSpPr txBox="1"/>
          <p:nvPr/>
        </p:nvSpPr>
        <p:spPr>
          <a:xfrm>
            <a:off x="76200" y="4191000"/>
            <a:ext cx="3429000" cy="129266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Theo </a:t>
            </a:r>
            <a:r>
              <a:rPr lang="en-US" sz="2600" dirty="0" err="1" smtClean="0">
                <a:latin typeface="Times New Roman" panose="02020603050405020304" pitchFamily="18" charset="0"/>
                <a:cs typeface="Times New Roman" panose="02020603050405020304" pitchFamily="18" charset="0"/>
              </a:rPr>
              <a:t>đề</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bài</a:t>
            </a:r>
            <a:r>
              <a:rPr lang="en-US" sz="2600" dirty="0" smtClean="0">
                <a:latin typeface="Times New Roman" panose="02020603050405020304" pitchFamily="18" charset="0"/>
                <a:cs typeface="Times New Roman" panose="02020603050405020304" pitchFamily="18" charset="0"/>
              </a:rPr>
              <a:t>:</a:t>
            </a:r>
          </a:p>
          <a:p>
            <a:r>
              <a:rPr lang="en-US" sz="2600" dirty="0" err="1" smtClean="0">
                <a:latin typeface="Times New Roman" panose="02020603050405020304" pitchFamily="18" charset="0"/>
                <a:cs typeface="Times New Roman" panose="02020603050405020304" pitchFamily="18" charset="0"/>
              </a:rPr>
              <a:t>mAl</a:t>
            </a:r>
            <a:r>
              <a:rPr lang="en-US" sz="2600" dirty="0" smtClean="0">
                <a:latin typeface="Times New Roman" panose="02020603050405020304" pitchFamily="18" charset="0"/>
                <a:cs typeface="Times New Roman" panose="02020603050405020304" pitchFamily="18" charset="0"/>
              </a:rPr>
              <a:t> + </a:t>
            </a:r>
            <a:r>
              <a:rPr lang="en-US" sz="2600" dirty="0" err="1" smtClean="0">
                <a:latin typeface="Times New Roman" panose="02020603050405020304" pitchFamily="18" charset="0"/>
                <a:cs typeface="Times New Roman" panose="02020603050405020304" pitchFamily="18" charset="0"/>
              </a:rPr>
              <a:t>mMg</a:t>
            </a:r>
            <a:r>
              <a:rPr lang="en-US" sz="2600" dirty="0" smtClean="0">
                <a:latin typeface="Times New Roman" panose="02020603050405020304" pitchFamily="18" charset="0"/>
                <a:cs typeface="Times New Roman" panose="02020603050405020304" pitchFamily="18" charset="0"/>
              </a:rPr>
              <a:t> = 1,5</a:t>
            </a:r>
          </a:p>
          <a:p>
            <a:r>
              <a:rPr lang="en-US" sz="2600" dirty="0" smtClean="0">
                <a:latin typeface="Times New Roman" panose="02020603050405020304" pitchFamily="18" charset="0"/>
                <a:cs typeface="Times New Roman" panose="02020603050405020304" pitchFamily="18" charset="0"/>
              </a:rPr>
              <a:t>nH</a:t>
            </a:r>
            <a:r>
              <a:rPr lang="en-US" sz="2600" baseline="-25000" dirty="0" smtClean="0">
                <a:latin typeface="Times New Roman" panose="02020603050405020304" pitchFamily="18" charset="0"/>
                <a:cs typeface="Times New Roman" panose="02020603050405020304" pitchFamily="18" charset="0"/>
              </a:rPr>
              <a:t>2</a:t>
            </a:r>
            <a:r>
              <a:rPr lang="en-US" sz="2600" dirty="0" smtClean="0">
                <a:latin typeface="Times New Roman" panose="02020603050405020304" pitchFamily="18" charset="0"/>
                <a:cs typeface="Times New Roman" panose="02020603050405020304" pitchFamily="18" charset="0"/>
              </a:rPr>
              <a:t> = 1,68/22,4 = 0,075</a:t>
            </a:r>
            <a:endParaRPr lang="en-US" sz="2600" baseline="-25000" dirty="0" smtClean="0">
              <a:latin typeface="Times New Roman" panose="02020603050405020304" pitchFamily="18" charset="0"/>
              <a:cs typeface="Times New Roman" panose="02020603050405020304" pitchFamily="18" charset="0"/>
            </a:endParaRPr>
          </a:p>
        </p:txBody>
      </p:sp>
      <p:sp>
        <p:nvSpPr>
          <p:cNvPr id="18" name="TextBox 17"/>
          <p:cNvSpPr txBox="1"/>
          <p:nvPr/>
        </p:nvSpPr>
        <p:spPr>
          <a:xfrm>
            <a:off x="3873978" y="4514910"/>
            <a:ext cx="2721338"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27x  + 24y = 1,5</a:t>
            </a:r>
          </a:p>
          <a:p>
            <a:r>
              <a:rPr lang="en-US" sz="2600" dirty="0" smtClean="0">
                <a:latin typeface="Times New Roman" panose="02020603050405020304" pitchFamily="18" charset="0"/>
                <a:cs typeface="Times New Roman" panose="02020603050405020304" pitchFamily="18" charset="0"/>
              </a:rPr>
              <a:t>3x/2 +  y    = 0,075</a:t>
            </a:r>
            <a:endParaRPr lang="en-US" sz="2600" dirty="0">
              <a:latin typeface="Times New Roman" panose="02020603050405020304" pitchFamily="18" charset="0"/>
              <a:cs typeface="Times New Roman" panose="02020603050405020304" pitchFamily="18" charset="0"/>
            </a:endParaRPr>
          </a:p>
        </p:txBody>
      </p:sp>
      <p:sp>
        <p:nvSpPr>
          <p:cNvPr id="10" name="Right Arrow 9"/>
          <p:cNvSpPr/>
          <p:nvPr/>
        </p:nvSpPr>
        <p:spPr>
          <a:xfrm>
            <a:off x="3429000" y="4721494"/>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ight Arrow 20"/>
          <p:cNvSpPr/>
          <p:nvPr/>
        </p:nvSpPr>
        <p:spPr>
          <a:xfrm>
            <a:off x="6705600" y="4742907"/>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3" name="TextBox 22"/>
          <p:cNvSpPr txBox="1"/>
          <p:nvPr/>
        </p:nvSpPr>
        <p:spPr>
          <a:xfrm>
            <a:off x="7162800" y="4493062"/>
            <a:ext cx="1371600"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x = 1/30</a:t>
            </a:r>
          </a:p>
          <a:p>
            <a:r>
              <a:rPr lang="en-US" sz="2600" dirty="0" smtClean="0">
                <a:latin typeface="Times New Roman" panose="02020603050405020304" pitchFamily="18" charset="0"/>
                <a:cs typeface="Times New Roman" panose="02020603050405020304" pitchFamily="18" charset="0"/>
              </a:rPr>
              <a:t>y = 1/40</a:t>
            </a:r>
            <a:endParaRPr lang="en-US" sz="2600" dirty="0">
              <a:latin typeface="Times New Roman" panose="02020603050405020304" pitchFamily="18" charset="0"/>
              <a:cs typeface="Times New Roman" panose="02020603050405020304" pitchFamily="18" charset="0"/>
            </a:endParaRPr>
          </a:p>
        </p:txBody>
      </p:sp>
      <p:sp>
        <p:nvSpPr>
          <p:cNvPr id="24" name="TextBox 23"/>
          <p:cNvSpPr txBox="1"/>
          <p:nvPr/>
        </p:nvSpPr>
        <p:spPr>
          <a:xfrm>
            <a:off x="632938" y="5572513"/>
            <a:ext cx="3517422"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%Al  = (mAl.100)/1,5</a:t>
            </a:r>
          </a:p>
          <a:p>
            <a:r>
              <a:rPr lang="en-US" sz="2600" dirty="0" smtClean="0">
                <a:latin typeface="Times New Roman" panose="02020603050405020304" pitchFamily="18" charset="0"/>
                <a:cs typeface="Times New Roman" panose="02020603050405020304" pitchFamily="18" charset="0"/>
              </a:rPr>
              <a:t>%Mg = 100% - %Al</a:t>
            </a:r>
            <a:endParaRPr lang="en-US" sz="2600" dirty="0">
              <a:latin typeface="Times New Roman" panose="02020603050405020304" pitchFamily="18" charset="0"/>
              <a:cs typeface="Times New Roman" panose="02020603050405020304" pitchFamily="18" charset="0"/>
            </a:endParaRPr>
          </a:p>
        </p:txBody>
      </p:sp>
      <p:sp>
        <p:nvSpPr>
          <p:cNvPr id="25" name="Right Arrow 24"/>
          <p:cNvSpPr/>
          <p:nvPr/>
        </p:nvSpPr>
        <p:spPr>
          <a:xfrm>
            <a:off x="187960" y="5822358"/>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3" name="TextBox 32"/>
          <p:cNvSpPr txBox="1"/>
          <p:nvPr/>
        </p:nvSpPr>
        <p:spPr>
          <a:xfrm>
            <a:off x="4344356" y="5572513"/>
            <a:ext cx="4723444" cy="892552"/>
          </a:xfrm>
          <a:prstGeom prst="rect">
            <a:avLst/>
          </a:prstGeom>
          <a:noFill/>
        </p:spPr>
        <p:txBody>
          <a:bodyPr wrap="square" rtlCol="0">
            <a:spAutoFit/>
          </a:bodyPr>
          <a:lstStyle/>
          <a:p>
            <a:r>
              <a:rPr lang="en-US" sz="2600" dirty="0" smtClean="0">
                <a:latin typeface="Times New Roman" panose="02020603050405020304" pitchFamily="18" charset="0"/>
                <a:cs typeface="Times New Roman" panose="02020603050405020304" pitchFamily="18" charset="0"/>
              </a:rPr>
              <a:t>%Al  = (27.1/30.100)/1,5 = 60%</a:t>
            </a:r>
          </a:p>
          <a:p>
            <a:r>
              <a:rPr lang="en-US" sz="2600" dirty="0" smtClean="0">
                <a:latin typeface="Times New Roman" panose="02020603050405020304" pitchFamily="18" charset="0"/>
                <a:cs typeface="Times New Roman" panose="02020603050405020304" pitchFamily="18" charset="0"/>
              </a:rPr>
              <a:t>%Mg = 100% - 60% = 40%</a:t>
            </a:r>
            <a:endParaRPr lang="en-US" sz="2600" dirty="0">
              <a:latin typeface="Times New Roman" panose="02020603050405020304" pitchFamily="18" charset="0"/>
              <a:cs typeface="Times New Roman" panose="02020603050405020304" pitchFamily="18" charset="0"/>
            </a:endParaRPr>
          </a:p>
        </p:txBody>
      </p:sp>
      <p:sp>
        <p:nvSpPr>
          <p:cNvPr id="34" name="Right Arrow 33"/>
          <p:cNvSpPr/>
          <p:nvPr/>
        </p:nvSpPr>
        <p:spPr>
          <a:xfrm>
            <a:off x="3899378" y="5822358"/>
            <a:ext cx="364591" cy="40301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660885415"/>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500" fill="hold"/>
                                        <p:tgtEl>
                                          <p:spTgt spid="8"/>
                                        </p:tgtEl>
                                        <p:attrNameLst>
                                          <p:attrName>ppt_x</p:attrName>
                                        </p:attrNameLst>
                                      </p:cBhvr>
                                      <p:tavLst>
                                        <p:tav tm="0">
                                          <p:val>
                                            <p:strVal val="#ppt_x"/>
                                          </p:val>
                                        </p:tav>
                                        <p:tav tm="100000">
                                          <p:val>
                                            <p:strVal val="#ppt_x"/>
                                          </p:val>
                                        </p:tav>
                                      </p:tavLst>
                                    </p:anim>
                                    <p:anim calcmode="lin" valueType="num">
                                      <p:cBhvr additive="base">
                                        <p:cTn id="14"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16" presetClass="entr" presetSubtype="21"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animEffect transition="in" filter="barn(inVertical)">
                                      <p:cBhvr>
                                        <p:cTn id="19" dur="500"/>
                                        <p:tgtEl>
                                          <p:spTgt spid="10"/>
                                        </p:tgtEl>
                                      </p:cBhvr>
                                    </p:animEffect>
                                  </p:childTnLst>
                                </p:cTn>
                              </p:par>
                              <p:par>
                                <p:cTn id="20" presetID="16" presetClass="entr" presetSubtype="21" fill="hold" grpId="0" nodeType="withEffect">
                                  <p:stCondLst>
                                    <p:cond delay="0"/>
                                  </p:stCondLst>
                                  <p:childTnLst>
                                    <p:set>
                                      <p:cBhvr>
                                        <p:cTn id="21" dur="1" fill="hold">
                                          <p:stCondLst>
                                            <p:cond delay="0"/>
                                          </p:stCondLst>
                                        </p:cTn>
                                        <p:tgtEl>
                                          <p:spTgt spid="18"/>
                                        </p:tgtEl>
                                        <p:attrNameLst>
                                          <p:attrName>style.visibility</p:attrName>
                                        </p:attrNameLst>
                                      </p:cBhvr>
                                      <p:to>
                                        <p:strVal val="visible"/>
                                      </p:to>
                                    </p:set>
                                    <p:animEffect transition="in" filter="barn(inVertical)">
                                      <p:cBhvr>
                                        <p:cTn id="22" dur="500"/>
                                        <p:tgtEl>
                                          <p:spTgt spid="18"/>
                                        </p:tgtEl>
                                      </p:cBhvr>
                                    </p:animEffec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21"/>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23"/>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24"/>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25"/>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21" presetClass="entr" presetSubtype="1" fill="hold" grpId="0" nodeType="clickEffect">
                                  <p:stCondLst>
                                    <p:cond delay="0"/>
                                  </p:stCondLst>
                                  <p:childTnLst>
                                    <p:set>
                                      <p:cBhvr>
                                        <p:cTn id="38" dur="1" fill="hold">
                                          <p:stCondLst>
                                            <p:cond delay="0"/>
                                          </p:stCondLst>
                                        </p:cTn>
                                        <p:tgtEl>
                                          <p:spTgt spid="34"/>
                                        </p:tgtEl>
                                        <p:attrNameLst>
                                          <p:attrName>style.visibility</p:attrName>
                                        </p:attrNameLst>
                                      </p:cBhvr>
                                      <p:to>
                                        <p:strVal val="visible"/>
                                      </p:to>
                                    </p:set>
                                    <p:animEffect transition="in" filter="wheel(1)">
                                      <p:cBhvr>
                                        <p:cTn id="39" dur="2000"/>
                                        <p:tgtEl>
                                          <p:spTgt spid="34"/>
                                        </p:tgtEl>
                                      </p:cBhvr>
                                    </p:animEffect>
                                  </p:childTnLst>
                                </p:cTn>
                              </p:par>
                              <p:par>
                                <p:cTn id="40" presetID="21" presetClass="entr" presetSubtype="1" fill="hold" grpId="0" nodeType="withEffect">
                                  <p:stCondLst>
                                    <p:cond delay="0"/>
                                  </p:stCondLst>
                                  <p:childTnLst>
                                    <p:set>
                                      <p:cBhvr>
                                        <p:cTn id="41" dur="1" fill="hold">
                                          <p:stCondLst>
                                            <p:cond delay="0"/>
                                          </p:stCondLst>
                                        </p:cTn>
                                        <p:tgtEl>
                                          <p:spTgt spid="33"/>
                                        </p:tgtEl>
                                        <p:attrNameLst>
                                          <p:attrName>style.visibility</p:attrName>
                                        </p:attrNameLst>
                                      </p:cBhvr>
                                      <p:to>
                                        <p:strVal val="visible"/>
                                      </p:to>
                                    </p:set>
                                    <p:animEffect transition="in" filter="wheel(1)">
                                      <p:cBhvr>
                                        <p:cTn id="42" dur="2000"/>
                                        <p:tgtEl>
                                          <p:spTgt spid="3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8" grpId="0"/>
      <p:bldP spid="10" grpId="0" animBg="1"/>
      <p:bldP spid="21" grpId="0" animBg="1"/>
      <p:bldP spid="23" grpId="0"/>
      <p:bldP spid="24" grpId="0"/>
      <p:bldP spid="25" grpId="0" animBg="1"/>
      <p:bldP spid="33" grpId="0"/>
      <p:bldP spid="3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76200" y="989587"/>
            <a:ext cx="8915400" cy="2092881"/>
          </a:xfrm>
          <a:prstGeom prst="rect">
            <a:avLst/>
          </a:prstGeom>
          <a:noFill/>
          <a:ln w="9525">
            <a:noFill/>
            <a:miter lim="800000"/>
            <a:headEnd/>
            <a:tailEnd/>
          </a:ln>
        </p:spPr>
        <p:txBody>
          <a:bodyPr wrap="square">
            <a:spAutoFit/>
          </a:bodyPr>
          <a:lstStyle/>
          <a:p>
            <a:r>
              <a:rPr lang="en-US" sz="2600" b="1" dirty="0" err="1">
                <a:solidFill>
                  <a:srgbClr val="002060"/>
                </a:solidFill>
                <a:latin typeface="Times New Roman" pitchFamily="18" charset="0"/>
                <a:cs typeface="Times New Roman" pitchFamily="18" charset="0"/>
              </a:rPr>
              <a:t>Bài</a:t>
            </a:r>
            <a:r>
              <a:rPr lang="en-US" sz="2600" b="1" dirty="0">
                <a:solidFill>
                  <a:srgbClr val="002060"/>
                </a:solidFill>
                <a:latin typeface="Times New Roman" pitchFamily="18" charset="0"/>
                <a:cs typeface="Times New Roman" pitchFamily="18" charset="0"/>
              </a:rPr>
              <a:t> </a:t>
            </a:r>
            <a:r>
              <a:rPr lang="en-US" sz="2600" b="1" dirty="0" err="1">
                <a:solidFill>
                  <a:srgbClr val="002060"/>
                </a:solidFill>
                <a:latin typeface="Times New Roman" pitchFamily="18" charset="0"/>
                <a:cs typeface="Times New Roman" pitchFamily="18" charset="0"/>
              </a:rPr>
              <a:t>tập</a:t>
            </a:r>
            <a:r>
              <a:rPr lang="en-US" sz="2600" b="1" dirty="0">
                <a:solidFill>
                  <a:srgbClr val="002060"/>
                </a:solidFill>
                <a:latin typeface="Times New Roman" pitchFamily="18" charset="0"/>
                <a:cs typeface="Times New Roman" pitchFamily="18" charset="0"/>
              </a:rPr>
              <a:t> </a:t>
            </a:r>
            <a:r>
              <a:rPr lang="en-US" sz="2600" b="1" dirty="0" smtClean="0">
                <a:solidFill>
                  <a:srgbClr val="002060"/>
                </a:solidFill>
                <a:latin typeface="Times New Roman" pitchFamily="18" charset="0"/>
                <a:cs typeface="Times New Roman" pitchFamily="18" charset="0"/>
              </a:rPr>
              <a:t>4: </a:t>
            </a:r>
            <a:r>
              <a:rPr lang="pt-BR" sz="2600" dirty="0">
                <a:latin typeface="Times New Roman" panose="02020603050405020304" pitchFamily="18" charset="0"/>
                <a:cs typeface="Times New Roman" panose="02020603050405020304" pitchFamily="18" charset="0"/>
              </a:rPr>
              <a:t>Người ta phủ một lớp bạc trên vật bằng đồng có khối lượng 8,48 gam bằng cách ngâm vật đó trong dung dịch AgNO</a:t>
            </a:r>
            <a:r>
              <a:rPr lang="pt-BR" sz="2600" baseline="-25000" dirty="0">
                <a:latin typeface="Times New Roman" panose="02020603050405020304" pitchFamily="18" charset="0"/>
                <a:cs typeface="Times New Roman" panose="02020603050405020304" pitchFamily="18" charset="0"/>
              </a:rPr>
              <a:t>3</a:t>
            </a:r>
            <a:r>
              <a:rPr lang="pt-BR" sz="2600" dirty="0">
                <a:latin typeface="Times New Roman" panose="02020603050405020304" pitchFamily="18" charset="0"/>
                <a:cs typeface="Times New Roman" panose="02020603050405020304" pitchFamily="18" charset="0"/>
              </a:rPr>
              <a:t>. Sau một thời gian, lấy vật ra khỏi dung dịch, rửa nhẹ, làm khô cân được 10 gam. Tính khối lượng bạc đã phủ lên bề mặt của vật.</a:t>
            </a:r>
            <a:endParaRPr lang="en-US" sz="2600" dirty="0">
              <a:latin typeface="Times New Roman" panose="02020603050405020304" pitchFamily="18" charset="0"/>
              <a:cs typeface="Times New Roman" panose="02020603050405020304" pitchFamily="18" charset="0"/>
            </a:endParaRPr>
          </a:p>
          <a:p>
            <a:r>
              <a:rPr lang="pt-BR" sz="2600" b="1" u="sng" dirty="0" smtClean="0">
                <a:latin typeface="Times New Roman" panose="02020603050405020304" pitchFamily="18" charset="0"/>
                <a:cs typeface="Times New Roman" panose="02020603050405020304" pitchFamily="18" charset="0"/>
              </a:rPr>
              <a:t>Giải</a:t>
            </a:r>
            <a:r>
              <a:rPr lang="pt-BR" sz="2600" b="1" u="sng" dirty="0">
                <a:latin typeface="Times New Roman" panose="02020603050405020304" pitchFamily="18" charset="0"/>
                <a:cs typeface="Times New Roman" panose="02020603050405020304" pitchFamily="18" charset="0"/>
              </a:rPr>
              <a:t>:</a:t>
            </a:r>
            <a:r>
              <a:rPr lang="pt-BR" sz="2600" u="sng" dirty="0">
                <a:latin typeface="Times New Roman" panose="02020603050405020304" pitchFamily="18" charset="0"/>
                <a:cs typeface="Times New Roman" panose="02020603050405020304" pitchFamily="18" charset="0"/>
              </a:rPr>
              <a:t> </a:t>
            </a:r>
            <a:endParaRPr lang="en-US" sz="2600" b="1" dirty="0" smtClean="0">
              <a:solidFill>
                <a:srgbClr val="002060"/>
              </a:solidFill>
              <a:latin typeface="Times New Roman" pitchFamily="18" charset="0"/>
              <a:cs typeface="Times New Roman" pitchFamily="18" charset="0"/>
            </a:endParaRPr>
          </a:p>
        </p:txBody>
      </p:sp>
      <p:sp>
        <p:nvSpPr>
          <p:cNvPr id="7" name="TextBox 6"/>
          <p:cNvSpPr txBox="1"/>
          <p:nvPr/>
        </p:nvSpPr>
        <p:spPr>
          <a:xfrm>
            <a:off x="723900" y="3886200"/>
            <a:ext cx="75438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m </a:t>
            </a:r>
            <a:r>
              <a:rPr lang="en-US" sz="2800" dirty="0" err="1" smtClean="0">
                <a:latin typeface="Times New Roman" panose="02020603050405020304" pitchFamily="18" charset="0"/>
                <a:cs typeface="Times New Roman" panose="02020603050405020304" pitchFamily="18" charset="0"/>
              </a:rPr>
              <a:t>vật</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đồng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tăng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thêm</a:t>
            </a:r>
            <a:r>
              <a:rPr lang="en-US" sz="2800" dirty="0" smtClean="0">
                <a:latin typeface="Times New Roman" panose="02020603050405020304" pitchFamily="18" charset="0"/>
                <a:cs typeface="Times New Roman" panose="02020603050405020304" pitchFamily="18" charset="0"/>
              </a:rPr>
              <a:t> = 10 – 8,48 = 1,52 g</a:t>
            </a:r>
            <a:endParaRPr lang="en-US" sz="2800" dirty="0">
              <a:latin typeface="Times New Roman" panose="02020603050405020304" pitchFamily="18" charset="0"/>
              <a:cs typeface="Times New Roman" panose="02020603050405020304" pitchFamily="18" charset="0"/>
            </a:endParaRPr>
          </a:p>
        </p:txBody>
      </p:sp>
      <p:grpSp>
        <p:nvGrpSpPr>
          <p:cNvPr id="8" name="Group 7"/>
          <p:cNvGrpSpPr/>
          <p:nvPr/>
        </p:nvGrpSpPr>
        <p:grpSpPr>
          <a:xfrm>
            <a:off x="762000" y="3008293"/>
            <a:ext cx="7391400" cy="954107"/>
            <a:chOff x="762000" y="3200410"/>
            <a:chExt cx="7391400" cy="954107"/>
          </a:xfrm>
        </p:grpSpPr>
        <p:sp>
          <p:nvSpPr>
            <p:cNvPr id="2" name="TextBox 1"/>
            <p:cNvSpPr txBox="1"/>
            <p:nvPr/>
          </p:nvSpPr>
          <p:spPr>
            <a:xfrm>
              <a:off x="762000" y="3200410"/>
              <a:ext cx="7391400"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Cu    +    2AgNO</a:t>
              </a:r>
              <a:r>
                <a:rPr lang="en-US" sz="2800" baseline="-25000" dirty="0" smtClean="0">
                  <a:latin typeface="Times New Roman" panose="02020603050405020304" pitchFamily="18" charset="0"/>
                  <a:cs typeface="Times New Roman" panose="02020603050405020304" pitchFamily="18" charset="0"/>
                </a:rPr>
                <a:t>3</a:t>
              </a:r>
              <a:r>
                <a:rPr lang="en-US"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Cu(NO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2Ag↓</a:t>
              </a:r>
            </a:p>
            <a:p>
              <a:r>
                <a:rPr lang="en-US" sz="2800" dirty="0" smtClean="0">
                  <a:latin typeface="Times New Roman" panose="02020603050405020304" pitchFamily="18" charset="0"/>
                  <a:cs typeface="Times New Roman" panose="02020603050405020304" pitchFamily="18" charset="0"/>
                </a:rPr>
                <a:t>x/2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x                                            </a:t>
              </a:r>
              <a:r>
                <a:rPr lang="en-US" sz="2800" dirty="0" err="1" smtClean="0">
                  <a:latin typeface="Times New Roman" panose="02020603050405020304" pitchFamily="18" charset="0"/>
                  <a:cs typeface="Times New Roman" panose="02020603050405020304" pitchFamily="18" charset="0"/>
                  <a:sym typeface="Wingdings" panose="05000000000000000000" pitchFamily="2" charset="2"/>
                </a:rPr>
                <a:t>x</a:t>
              </a:r>
              <a:endParaRPr lang="en-US" sz="2800" dirty="0">
                <a:latin typeface="Times New Roman" panose="02020603050405020304" pitchFamily="18" charset="0"/>
                <a:cs typeface="Times New Roman" panose="02020603050405020304" pitchFamily="18" charset="0"/>
              </a:endParaRPr>
            </a:p>
          </p:txBody>
        </p:sp>
        <p:cxnSp>
          <p:nvCxnSpPr>
            <p:cNvPr id="4" name="Straight Arrow Connector 3"/>
            <p:cNvCxnSpPr/>
            <p:nvPr/>
          </p:nvCxnSpPr>
          <p:spPr>
            <a:xfrm>
              <a:off x="1447800" y="3962400"/>
              <a:ext cx="805382" cy="0"/>
            </a:xfrm>
            <a:prstGeom prst="straightConnector1">
              <a:avLst/>
            </a:prstGeom>
            <a:ln>
              <a:headEnd type="arrow" w="med" len="med"/>
              <a:tailEnd type="none" w="med" len="med"/>
            </a:ln>
          </p:spPr>
          <p:style>
            <a:lnRef idx="1">
              <a:schemeClr val="dk1"/>
            </a:lnRef>
            <a:fillRef idx="0">
              <a:schemeClr val="dk1"/>
            </a:fillRef>
            <a:effectRef idx="0">
              <a:schemeClr val="dk1"/>
            </a:effectRef>
            <a:fontRef idx="minor">
              <a:schemeClr val="tx1"/>
            </a:fontRef>
          </p:style>
        </p:cxnSp>
        <p:cxnSp>
          <p:nvCxnSpPr>
            <p:cNvPr id="6" name="Straight Arrow Connector 5"/>
            <p:cNvCxnSpPr/>
            <p:nvPr/>
          </p:nvCxnSpPr>
          <p:spPr>
            <a:xfrm>
              <a:off x="2667000" y="3962400"/>
              <a:ext cx="36576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17" name="TextBox 16"/>
          <p:cNvSpPr txBox="1"/>
          <p:nvPr/>
        </p:nvSpPr>
        <p:spPr>
          <a:xfrm>
            <a:off x="304800" y="4495800"/>
            <a:ext cx="78486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m </a:t>
            </a:r>
            <a:r>
              <a:rPr lang="en-US" sz="2800" dirty="0" err="1" smtClean="0">
                <a:latin typeface="Times New Roman" panose="02020603050405020304" pitchFamily="18" charset="0"/>
                <a:cs typeface="Times New Roman" panose="02020603050405020304" pitchFamily="18" charset="0"/>
              </a:rPr>
              <a:t>tăng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thêm</a:t>
            </a:r>
            <a:r>
              <a:rPr lang="en-US" sz="2800" dirty="0" smtClean="0">
                <a:latin typeface="Times New Roman" panose="02020603050405020304" pitchFamily="18" charset="0"/>
                <a:cs typeface="Times New Roman" panose="02020603050405020304" pitchFamily="18" charset="0"/>
              </a:rPr>
              <a:t> = </a:t>
            </a:r>
            <a:r>
              <a:rPr lang="en-US" sz="2800" dirty="0" err="1" smtClean="0">
                <a:latin typeface="Times New Roman" panose="02020603050405020304" pitchFamily="18" charset="0"/>
                <a:cs typeface="Times New Roman" panose="02020603050405020304" pitchFamily="18" charset="0"/>
              </a:rPr>
              <a:t>mAg</a:t>
            </a:r>
            <a:r>
              <a:rPr lang="en-US" sz="2800" dirty="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ra</a:t>
            </a:r>
            <a:r>
              <a:rPr lang="en-US" sz="2800" dirty="0" smtClean="0">
                <a:latin typeface="Times New Roman" panose="02020603050405020304" pitchFamily="18" charset="0"/>
                <a:cs typeface="Times New Roman" panose="02020603050405020304" pitchFamily="18" charset="0"/>
              </a:rPr>
              <a:t> – </a:t>
            </a:r>
            <a:r>
              <a:rPr lang="en-US" sz="2800" dirty="0" err="1" smtClean="0">
                <a:latin typeface="Times New Roman" panose="02020603050405020304" pitchFamily="18" charset="0"/>
                <a:cs typeface="Times New Roman" panose="02020603050405020304" pitchFamily="18" charset="0"/>
              </a:rPr>
              <a:t>mCu</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phản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ứng</a:t>
            </a:r>
            <a:r>
              <a:rPr lang="en-US" sz="2800" dirty="0" smtClean="0">
                <a:latin typeface="Times New Roman" panose="02020603050405020304" pitchFamily="18" charset="0"/>
                <a:cs typeface="Times New Roman" panose="02020603050405020304" pitchFamily="18" charset="0"/>
              </a:rPr>
              <a:t> = 1,52 g</a:t>
            </a:r>
            <a:endParaRPr lang="en-US" sz="2800" dirty="0">
              <a:latin typeface="Times New Roman" panose="02020603050405020304" pitchFamily="18" charset="0"/>
              <a:cs typeface="Times New Roman" panose="02020603050405020304" pitchFamily="18" charset="0"/>
            </a:endParaRPr>
          </a:p>
        </p:txBody>
      </p:sp>
      <p:sp>
        <p:nvSpPr>
          <p:cNvPr id="18" name="TextBox 17"/>
          <p:cNvSpPr txBox="1"/>
          <p:nvPr/>
        </p:nvSpPr>
        <p:spPr>
          <a:xfrm>
            <a:off x="2209800" y="5105400"/>
            <a:ext cx="62484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x . 108 – x/2 . 64 = 1,52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x = 0,02 </a:t>
            </a:r>
            <a:r>
              <a:rPr lang="en-US" sz="2800" dirty="0" err="1" smtClean="0">
                <a:latin typeface="Times New Roman" panose="02020603050405020304" pitchFamily="18" charset="0"/>
                <a:cs typeface="Times New Roman" panose="02020603050405020304" pitchFamily="18" charset="0"/>
                <a:sym typeface="Wingdings" panose="05000000000000000000" pitchFamily="2" charset="2"/>
              </a:rPr>
              <a:t>mol</a:t>
            </a:r>
            <a:endParaRPr lang="en-US" sz="2800" dirty="0">
              <a:latin typeface="Times New Roman" panose="02020603050405020304" pitchFamily="18" charset="0"/>
              <a:cs typeface="Times New Roman" panose="02020603050405020304" pitchFamily="18" charset="0"/>
            </a:endParaRPr>
          </a:p>
        </p:txBody>
      </p:sp>
      <p:sp>
        <p:nvSpPr>
          <p:cNvPr id="20" name="TextBox 19"/>
          <p:cNvSpPr txBox="1"/>
          <p:nvPr/>
        </p:nvSpPr>
        <p:spPr>
          <a:xfrm>
            <a:off x="304800" y="5621804"/>
            <a:ext cx="853440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mAg</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tạo</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ra</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phủ</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lên</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bề</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mặt</a:t>
            </a:r>
            <a:r>
              <a:rPr lang="en-US" sz="2800" dirty="0" smtClean="0">
                <a:latin typeface="Times New Roman" panose="02020603050405020304" pitchFamily="18" charset="0"/>
                <a:cs typeface="Times New Roman" panose="02020603050405020304" pitchFamily="18" charset="0"/>
              </a:rPr>
              <a:t>: x . 108 = 0,02 . 108 = 2,16 g</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996102738"/>
      </p:ext>
    </p:extLst>
  </p:cSld>
  <p:clrMapOvr>
    <a:masterClrMapping/>
  </p:clrMapOvr>
  <p:transition advClick="0">
    <p:wipe dir="u"/>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7"/>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42" presetClass="entr" presetSubtype="0" fill="hold" grpId="0" nodeType="clickEffect">
                                  <p:stCondLst>
                                    <p:cond delay="0"/>
                                  </p:stCondLst>
                                  <p:childTnLst>
                                    <p:set>
                                      <p:cBhvr>
                                        <p:cTn id="16" dur="1" fill="hold">
                                          <p:stCondLst>
                                            <p:cond delay="0"/>
                                          </p:stCondLst>
                                        </p:cTn>
                                        <p:tgtEl>
                                          <p:spTgt spid="17"/>
                                        </p:tgtEl>
                                        <p:attrNameLst>
                                          <p:attrName>style.visibility</p:attrName>
                                        </p:attrNameLst>
                                      </p:cBhvr>
                                      <p:to>
                                        <p:strVal val="visible"/>
                                      </p:to>
                                    </p:set>
                                    <p:animEffect transition="in" filter="fade">
                                      <p:cBhvr>
                                        <p:cTn id="17" dur="1000"/>
                                        <p:tgtEl>
                                          <p:spTgt spid="17"/>
                                        </p:tgtEl>
                                      </p:cBhvr>
                                    </p:animEffect>
                                    <p:anim calcmode="lin" valueType="num">
                                      <p:cBhvr>
                                        <p:cTn id="18" dur="1000" fill="hold"/>
                                        <p:tgtEl>
                                          <p:spTgt spid="17"/>
                                        </p:tgtEl>
                                        <p:attrNameLst>
                                          <p:attrName>ppt_x</p:attrName>
                                        </p:attrNameLst>
                                      </p:cBhvr>
                                      <p:tavLst>
                                        <p:tav tm="0">
                                          <p:val>
                                            <p:strVal val="#ppt_x"/>
                                          </p:val>
                                        </p:tav>
                                        <p:tav tm="100000">
                                          <p:val>
                                            <p:strVal val="#ppt_x"/>
                                          </p:val>
                                        </p:tav>
                                      </p:tavLst>
                                    </p:anim>
                                    <p:anim calcmode="lin" valueType="num">
                                      <p:cBhvr>
                                        <p:cTn id="19" dur="1000" fill="hold"/>
                                        <p:tgtEl>
                                          <p:spTgt spid="17"/>
                                        </p:tgtEl>
                                        <p:attrNameLst>
                                          <p:attrName>ppt_y</p:attrName>
                                        </p:attrNameLst>
                                      </p:cBhvr>
                                      <p:tavLst>
                                        <p:tav tm="0">
                                          <p:val>
                                            <p:strVal val="#ppt_y+.1"/>
                                          </p:val>
                                        </p:tav>
                                        <p:tav tm="100000">
                                          <p:val>
                                            <p:strVal val="#ppt_y"/>
                                          </p:val>
                                        </p:tav>
                                      </p:tavLst>
                                    </p:anim>
                                  </p:childTnLst>
                                </p:cTn>
                              </p:par>
                            </p:childTnLst>
                          </p:cTn>
                        </p:par>
                      </p:childTnLst>
                    </p:cTn>
                  </p:par>
                  <p:par>
                    <p:cTn id="20" fill="hold">
                      <p:stCondLst>
                        <p:cond delay="indefinite"/>
                      </p:stCondLst>
                      <p:childTnLst>
                        <p:par>
                          <p:cTn id="21" fill="hold">
                            <p:stCondLst>
                              <p:cond delay="0"/>
                            </p:stCondLst>
                            <p:childTnLst>
                              <p:par>
                                <p:cTn id="22" presetID="16" presetClass="entr" presetSubtype="21" fill="hold" grpId="0" nodeType="clickEffect">
                                  <p:stCondLst>
                                    <p:cond delay="0"/>
                                  </p:stCondLst>
                                  <p:childTnLst>
                                    <p:set>
                                      <p:cBhvr>
                                        <p:cTn id="23" dur="1" fill="hold">
                                          <p:stCondLst>
                                            <p:cond delay="0"/>
                                          </p:stCondLst>
                                        </p:cTn>
                                        <p:tgtEl>
                                          <p:spTgt spid="18"/>
                                        </p:tgtEl>
                                        <p:attrNameLst>
                                          <p:attrName>style.visibility</p:attrName>
                                        </p:attrNameLst>
                                      </p:cBhvr>
                                      <p:to>
                                        <p:strVal val="visible"/>
                                      </p:to>
                                    </p:set>
                                    <p:animEffect transition="in" filter="barn(inVertical)">
                                      <p:cBhvr>
                                        <p:cTn id="24" dur="500"/>
                                        <p:tgtEl>
                                          <p:spTgt spid="18"/>
                                        </p:tgtEl>
                                      </p:cBhvr>
                                    </p:animEffect>
                                  </p:childTnLst>
                                </p:cTn>
                              </p:par>
                            </p:childTnLst>
                          </p:cTn>
                        </p:par>
                      </p:childTnLst>
                    </p:cTn>
                  </p:par>
                  <p:par>
                    <p:cTn id="25" fill="hold">
                      <p:stCondLst>
                        <p:cond delay="indefinite"/>
                      </p:stCondLst>
                      <p:childTnLst>
                        <p:par>
                          <p:cTn id="26" fill="hold">
                            <p:stCondLst>
                              <p:cond delay="0"/>
                            </p:stCondLst>
                            <p:childTnLst>
                              <p:par>
                                <p:cTn id="27" presetID="16" presetClass="entr" presetSubtype="21" fill="hold" grpId="0" nodeType="clickEffect">
                                  <p:stCondLst>
                                    <p:cond delay="0"/>
                                  </p:stCondLst>
                                  <p:childTnLst>
                                    <p:set>
                                      <p:cBhvr>
                                        <p:cTn id="28" dur="1" fill="hold">
                                          <p:stCondLst>
                                            <p:cond delay="0"/>
                                          </p:stCondLst>
                                        </p:cTn>
                                        <p:tgtEl>
                                          <p:spTgt spid="20"/>
                                        </p:tgtEl>
                                        <p:attrNameLst>
                                          <p:attrName>style.visibility</p:attrName>
                                        </p:attrNameLst>
                                      </p:cBhvr>
                                      <p:to>
                                        <p:strVal val="visible"/>
                                      </p:to>
                                    </p:set>
                                    <p:animEffect transition="in" filter="barn(inVertical)">
                                      <p:cBhvr>
                                        <p:cTn id="29" dur="500"/>
                                        <p:tgtEl>
                                          <p:spTgt spid="2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17" grpId="0"/>
      <p:bldP spid="18" grpId="0"/>
      <p:bldP spid="2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ONLINE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pic>
        <p:nvPicPr>
          <p:cNvPr id="13" name="Picture 27" descr="Hoja Carta2">
            <a:extLst>
              <a:ext uri="{FF2B5EF4-FFF2-40B4-BE49-F238E27FC236}">
                <a16:creationId xmlns:a16="http://schemas.microsoft.com/office/drawing/2014/main" id="{7D44B070-FB4F-4FCA-A151-510083958A8A}"/>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465BC4E5-19A5-438A-8511-069775FA00E5}"/>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
        <p:nvSpPr>
          <p:cNvPr id="22" name="TextBox 13">
            <a:extLst>
              <a:ext uri="{FF2B5EF4-FFF2-40B4-BE49-F238E27FC236}">
                <a16:creationId xmlns:a16="http://schemas.microsoft.com/office/drawing/2014/main" id="{82CF146D-4140-4D0A-9D40-B83223A1394F}"/>
              </a:ext>
            </a:extLst>
          </p:cNvPr>
          <p:cNvSpPr txBox="1">
            <a:spLocks noChangeArrowheads="1"/>
          </p:cNvSpPr>
          <p:nvPr/>
        </p:nvSpPr>
        <p:spPr bwMode="auto">
          <a:xfrm>
            <a:off x="457200" y="989587"/>
            <a:ext cx="8458200" cy="1815882"/>
          </a:xfrm>
          <a:prstGeom prst="rect">
            <a:avLst/>
          </a:prstGeom>
          <a:noFill/>
          <a:ln w="9525">
            <a:noFill/>
            <a:miter lim="800000"/>
            <a:headEnd/>
            <a:tailEnd/>
          </a:ln>
        </p:spPr>
        <p:txBody>
          <a:bodyPr wrap="square">
            <a:spAutoFit/>
          </a:bodyPr>
          <a:lstStyle/>
          <a:p>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a:t>
            </a:r>
            <a:r>
              <a:rPr lang="en-US" sz="2800" b="1" dirty="0" smtClean="0">
                <a:solidFill>
                  <a:srgbClr val="002060"/>
                </a:solidFill>
                <a:latin typeface="Times New Roman" pitchFamily="18" charset="0"/>
                <a:cs typeface="Times New Roman" pitchFamily="18" charset="0"/>
              </a:rPr>
              <a:t>5: </a:t>
            </a:r>
            <a:r>
              <a:rPr lang="pt-BR" sz="2800" dirty="0">
                <a:latin typeface="Times New Roman" panose="02020603050405020304" pitchFamily="18" charset="0"/>
                <a:cs typeface="Times New Roman" panose="02020603050405020304" pitchFamily="18" charset="0"/>
              </a:rPr>
              <a:t>Cho 4,8 gam một kim loại R hóa trị II tan hoàn toàn trong dung dịch HNO</a:t>
            </a:r>
            <a:r>
              <a:rPr lang="pt-BR" sz="2800" baseline="-25000" dirty="0">
                <a:latin typeface="Times New Roman" panose="02020603050405020304" pitchFamily="18" charset="0"/>
                <a:cs typeface="Times New Roman" panose="02020603050405020304" pitchFamily="18" charset="0"/>
              </a:rPr>
              <a:t>3</a:t>
            </a:r>
            <a:r>
              <a:rPr lang="pt-BR" sz="2800" dirty="0">
                <a:latin typeface="Times New Roman" panose="02020603050405020304" pitchFamily="18" charset="0"/>
                <a:cs typeface="Times New Roman" panose="02020603050405020304" pitchFamily="18" charset="0"/>
              </a:rPr>
              <a:t> loãng thu được 1,12 lít khí NO duy nhất (điều kiện tiêu chuẩn). Xác định tên của R.</a:t>
            </a:r>
            <a:endParaRPr lang="en-US" sz="2800" dirty="0">
              <a:latin typeface="Times New Roman" panose="02020603050405020304" pitchFamily="18" charset="0"/>
              <a:cs typeface="Times New Roman" panose="02020603050405020304" pitchFamily="18" charset="0"/>
            </a:endParaRPr>
          </a:p>
          <a:p>
            <a:r>
              <a:rPr lang="en-US" sz="2800" b="1" dirty="0" smtClean="0">
                <a:solidFill>
                  <a:srgbClr val="002060"/>
                </a:solidFill>
                <a:latin typeface="Times New Roman" pitchFamily="18" charset="0"/>
                <a:cs typeface="Times New Roman" pitchFamily="18" charset="0"/>
              </a:rPr>
              <a:t> </a:t>
            </a:r>
            <a:r>
              <a:rPr lang="pt-BR" sz="2800" b="1" u="sng" dirty="0" smtClean="0">
                <a:latin typeface="Times New Roman" panose="02020603050405020304" pitchFamily="18" charset="0"/>
                <a:cs typeface="Times New Roman" panose="02020603050405020304" pitchFamily="18" charset="0"/>
              </a:rPr>
              <a:t>Giải</a:t>
            </a:r>
            <a:r>
              <a:rPr lang="pt-BR" sz="2800" b="1" u="sng" dirty="0">
                <a:latin typeface="Times New Roman" panose="02020603050405020304" pitchFamily="18" charset="0"/>
                <a:cs typeface="Times New Roman" panose="02020603050405020304" pitchFamily="18" charset="0"/>
              </a:rPr>
              <a:t>:</a:t>
            </a:r>
            <a:r>
              <a:rPr lang="pt-BR" sz="2800" u="sng" dirty="0">
                <a:latin typeface="Times New Roman" panose="02020603050405020304" pitchFamily="18" charset="0"/>
                <a:cs typeface="Times New Roman" panose="02020603050405020304" pitchFamily="18" charset="0"/>
              </a:rPr>
              <a:t> </a:t>
            </a:r>
            <a:endParaRPr lang="en-US" sz="2800" b="1" dirty="0" smtClean="0">
              <a:solidFill>
                <a:srgbClr val="002060"/>
              </a:solidFill>
              <a:latin typeface="Times New Roman" pitchFamily="18" charset="0"/>
              <a:cs typeface="Times New Roman" pitchFamily="18" charset="0"/>
            </a:endParaRPr>
          </a:p>
        </p:txBody>
      </p:sp>
      <p:sp>
        <p:nvSpPr>
          <p:cNvPr id="3" name="TextBox 2"/>
          <p:cNvSpPr txBox="1"/>
          <p:nvPr/>
        </p:nvSpPr>
        <p:spPr>
          <a:xfrm>
            <a:off x="636288" y="2752799"/>
            <a:ext cx="7239000" cy="523220"/>
          </a:xfrm>
          <a:prstGeom prst="rect">
            <a:avLst/>
          </a:prstGeom>
          <a:noFill/>
        </p:spPr>
        <p:txBody>
          <a:bodyPr wrap="square" rtlCol="0">
            <a:spAutoFit/>
          </a:bodyPr>
          <a:lstStyle/>
          <a:p>
            <a:r>
              <a:rPr lang="en-US" sz="2800" dirty="0" err="1" smtClean="0">
                <a:latin typeface="Times New Roman" panose="02020603050405020304" pitchFamily="18" charset="0"/>
                <a:cs typeface="Times New Roman" panose="02020603050405020304" pitchFamily="18" charset="0"/>
              </a:rPr>
              <a:t>Số</a:t>
            </a:r>
            <a:r>
              <a:rPr lang="en-US" sz="2800" dirty="0" smtClean="0">
                <a:latin typeface="Times New Roman" panose="02020603050405020304" pitchFamily="18" charset="0"/>
                <a:cs typeface="Times New Roman" panose="02020603050405020304" pitchFamily="18" charset="0"/>
              </a:rPr>
              <a:t> </a:t>
            </a:r>
            <a:r>
              <a:rPr lang="en-US" sz="2800" dirty="0" err="1" smtClean="0">
                <a:latin typeface="Times New Roman" panose="02020603050405020304" pitchFamily="18" charset="0"/>
                <a:cs typeface="Times New Roman" panose="02020603050405020304" pitchFamily="18" charset="0"/>
              </a:rPr>
              <a:t>mol</a:t>
            </a:r>
            <a:r>
              <a:rPr lang="en-US" sz="2800" dirty="0" smtClean="0">
                <a:latin typeface="Times New Roman" panose="02020603050405020304" pitchFamily="18" charset="0"/>
                <a:cs typeface="Times New Roman" panose="02020603050405020304" pitchFamily="18" charset="0"/>
              </a:rPr>
              <a:t> NO = V/22,4 = 1,12/22,4 = 0,05 </a:t>
            </a:r>
            <a:r>
              <a:rPr lang="en-US" sz="2800" dirty="0" err="1" smtClean="0">
                <a:latin typeface="Times New Roman" panose="02020603050405020304" pitchFamily="18" charset="0"/>
                <a:cs typeface="Times New Roman" panose="02020603050405020304" pitchFamily="18" charset="0"/>
              </a:rPr>
              <a:t>mol</a:t>
            </a:r>
            <a:endParaRPr lang="en-US" sz="2800" dirty="0">
              <a:latin typeface="Times New Roman" panose="02020603050405020304" pitchFamily="18" charset="0"/>
              <a:cs typeface="Times New Roman" panose="02020603050405020304" pitchFamily="18" charset="0"/>
            </a:endParaRPr>
          </a:p>
        </p:txBody>
      </p:sp>
      <p:grpSp>
        <p:nvGrpSpPr>
          <p:cNvPr id="9" name="Group 8"/>
          <p:cNvGrpSpPr/>
          <p:nvPr/>
        </p:nvGrpSpPr>
        <p:grpSpPr>
          <a:xfrm>
            <a:off x="406400" y="3369149"/>
            <a:ext cx="8763000" cy="954107"/>
            <a:chOff x="228600" y="2805469"/>
            <a:chExt cx="8763000" cy="954107"/>
          </a:xfrm>
        </p:grpSpPr>
        <p:sp>
          <p:nvSpPr>
            <p:cNvPr id="2" name="TextBox 1"/>
            <p:cNvSpPr txBox="1"/>
            <p:nvPr/>
          </p:nvSpPr>
          <p:spPr>
            <a:xfrm>
              <a:off x="228600" y="2805469"/>
              <a:ext cx="8763000" cy="954107"/>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  3R   +   8HNO</a:t>
              </a:r>
              <a:r>
                <a:rPr lang="en-US" sz="2800" baseline="-25000" dirty="0" smtClean="0">
                  <a:latin typeface="Times New Roman" panose="02020603050405020304" pitchFamily="18" charset="0"/>
                  <a:cs typeface="Times New Roman" panose="02020603050405020304" pitchFamily="18" charset="0"/>
                </a:rPr>
                <a:t>3 </a:t>
              </a:r>
              <a:r>
                <a:rPr lang="en-US" sz="2800" baseline="-25000" dirty="0" err="1" smtClean="0">
                  <a:latin typeface="Times New Roman" panose="02020603050405020304" pitchFamily="18" charset="0"/>
                  <a:cs typeface="Times New Roman" panose="02020603050405020304" pitchFamily="18" charset="0"/>
                </a:rPr>
                <a:t>loãng</a:t>
              </a:r>
              <a:r>
                <a:rPr lang="en-US" sz="2800" dirty="0" smtClean="0">
                  <a:latin typeface="Times New Roman" panose="02020603050405020304" pitchFamily="18" charset="0"/>
                  <a:cs typeface="Times New Roman" panose="02020603050405020304" pitchFamily="18" charset="0"/>
                </a:rPr>
                <a:t>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3R(NO</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3</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2NO</a:t>
              </a:r>
              <a:r>
                <a:rPr lang="en-US" sz="2800" baseline="30000" dirty="0" smtClean="0">
                  <a:latin typeface="Times New Roman" panose="02020603050405020304" pitchFamily="18" charset="0"/>
                  <a:cs typeface="Times New Roman" panose="02020603050405020304" pitchFamily="18" charset="0"/>
                  <a:sym typeface="Wingdings" panose="05000000000000000000" pitchFamily="2" charset="2"/>
                </a:rPr>
                <a:t>↑</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 H</a:t>
              </a:r>
              <a:r>
                <a:rPr lang="en-US" sz="2800" baseline="-25000" dirty="0" smtClean="0">
                  <a:latin typeface="Times New Roman" panose="02020603050405020304" pitchFamily="18" charset="0"/>
                  <a:cs typeface="Times New Roman" panose="02020603050405020304" pitchFamily="18" charset="0"/>
                  <a:sym typeface="Wingdings" panose="05000000000000000000" pitchFamily="2" charset="2"/>
                </a:rPr>
                <a:t>2</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O</a:t>
              </a:r>
            </a:p>
            <a:p>
              <a:r>
                <a:rPr lang="en-US" sz="2800" dirty="0" smtClean="0">
                  <a:latin typeface="Times New Roman" panose="02020603050405020304" pitchFamily="18" charset="0"/>
                  <a:cs typeface="Times New Roman" panose="02020603050405020304" pitchFamily="18" charset="0"/>
                </a:rPr>
                <a:t>0,075 </a:t>
              </a:r>
              <a:r>
                <a:rPr lang="en-US" sz="2800" dirty="0" err="1" smtClean="0">
                  <a:latin typeface="Times New Roman" panose="02020603050405020304" pitchFamily="18" charset="0"/>
                  <a:cs typeface="Times New Roman" panose="02020603050405020304" pitchFamily="18" charset="0"/>
                </a:rPr>
                <a:t>mol</a:t>
              </a:r>
              <a:r>
                <a:rPr lang="en-US" sz="2800" dirty="0" smtClean="0">
                  <a:latin typeface="Times New Roman" panose="02020603050405020304" pitchFamily="18" charset="0"/>
                  <a:cs typeface="Times New Roman" panose="02020603050405020304" pitchFamily="18" charset="0"/>
                </a:rPr>
                <a:t>	                                  	   0,05 </a:t>
              </a:r>
              <a:r>
                <a:rPr lang="en-US" sz="2800" dirty="0" err="1" smtClean="0">
                  <a:latin typeface="Times New Roman" panose="02020603050405020304" pitchFamily="18" charset="0"/>
                  <a:cs typeface="Times New Roman" panose="02020603050405020304" pitchFamily="18" charset="0"/>
                </a:rPr>
                <a:t>mol</a:t>
              </a:r>
              <a:endParaRPr lang="en-US" sz="2800" dirty="0">
                <a:latin typeface="Times New Roman" panose="02020603050405020304" pitchFamily="18" charset="0"/>
                <a:cs typeface="Times New Roman" panose="02020603050405020304" pitchFamily="18" charset="0"/>
              </a:endParaRPr>
            </a:p>
          </p:txBody>
        </p:sp>
        <p:cxnSp>
          <p:nvCxnSpPr>
            <p:cNvPr id="6" name="Straight Arrow Connector 5"/>
            <p:cNvCxnSpPr/>
            <p:nvPr/>
          </p:nvCxnSpPr>
          <p:spPr>
            <a:xfrm flipH="1">
              <a:off x="1828800" y="3581400"/>
              <a:ext cx="4114800" cy="0"/>
            </a:xfrm>
            <a:prstGeom prst="straightConnector1">
              <a:avLst/>
            </a:prstGeom>
            <a:ln>
              <a:tailEnd type="triangle"/>
            </a:ln>
          </p:spPr>
          <p:style>
            <a:lnRef idx="1">
              <a:schemeClr val="dk1"/>
            </a:lnRef>
            <a:fillRef idx="0">
              <a:schemeClr val="dk1"/>
            </a:fillRef>
            <a:effectRef idx="0">
              <a:schemeClr val="dk1"/>
            </a:effectRef>
            <a:fontRef idx="minor">
              <a:schemeClr val="tx1"/>
            </a:fontRef>
          </p:style>
        </p:cxnSp>
      </p:grpSp>
      <p:sp>
        <p:nvSpPr>
          <p:cNvPr id="17" name="TextBox 16"/>
          <p:cNvSpPr txBox="1"/>
          <p:nvPr/>
        </p:nvSpPr>
        <p:spPr>
          <a:xfrm>
            <a:off x="762000" y="4733823"/>
            <a:ext cx="7239000" cy="523220"/>
          </a:xfrm>
          <a:prstGeom prst="rect">
            <a:avLst/>
          </a:prstGeom>
          <a:noFill/>
        </p:spPr>
        <p:txBody>
          <a:bodyPr wrap="square" rtlCol="0">
            <a:spAutoFit/>
          </a:bodyPr>
          <a:lstStyle/>
          <a:p>
            <a:r>
              <a:rPr lang="en-US" sz="2800" dirty="0" smtClean="0">
                <a:latin typeface="Times New Roman" panose="02020603050405020304" pitchFamily="18" charset="0"/>
                <a:cs typeface="Times New Roman" panose="02020603050405020304" pitchFamily="18" charset="0"/>
              </a:rPr>
              <a:t>M</a:t>
            </a:r>
            <a:r>
              <a:rPr lang="en-US" sz="2800" baseline="-25000" dirty="0" smtClean="0">
                <a:latin typeface="Times New Roman" panose="02020603050405020304" pitchFamily="18" charset="0"/>
                <a:cs typeface="Times New Roman" panose="02020603050405020304" pitchFamily="18" charset="0"/>
              </a:rPr>
              <a:t>R</a:t>
            </a:r>
            <a:r>
              <a:rPr lang="en-US" sz="2800" dirty="0" smtClean="0">
                <a:latin typeface="Times New Roman" panose="02020603050405020304" pitchFamily="18" charset="0"/>
                <a:cs typeface="Times New Roman" panose="02020603050405020304" pitchFamily="18" charset="0"/>
              </a:rPr>
              <a:t>= m/n = 4,8/0,075 = 64  </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R </a:t>
            </a:r>
            <a:r>
              <a:rPr lang="en-US" sz="2800" dirty="0" err="1" smtClean="0">
                <a:latin typeface="Times New Roman" panose="02020603050405020304" pitchFamily="18" charset="0"/>
                <a:cs typeface="Times New Roman" panose="02020603050405020304" pitchFamily="18" charset="0"/>
                <a:sym typeface="Wingdings" panose="05000000000000000000" pitchFamily="2" charset="2"/>
              </a:rPr>
              <a:t>là</a:t>
            </a:r>
            <a:r>
              <a:rPr lang="en-US" sz="2800" dirty="0" smtClean="0">
                <a:latin typeface="Times New Roman" panose="02020603050405020304" pitchFamily="18" charset="0"/>
                <a:cs typeface="Times New Roman" panose="02020603050405020304" pitchFamily="18" charset="0"/>
                <a:sym typeface="Wingdings" panose="05000000000000000000" pitchFamily="2" charset="2"/>
              </a:rPr>
              <a:t> Cu </a:t>
            </a:r>
            <a:endParaRPr lang="en-US" sz="28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897955645"/>
      </p:ext>
    </p:extLst>
  </p:cSld>
  <p:clrMapOvr>
    <a:masterClrMapping/>
  </p:clrMapOvr>
  <p:transition advClick="0">
    <p:wipe dir="u"/>
  </p:transition>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dirty="0">
                <a:solidFill>
                  <a:schemeClr val="bg1"/>
                </a:solidFill>
                <a:latin typeface="Times New Roman" pitchFamily="18" charset="0"/>
                <a:cs typeface="Times New Roman" pitchFamily="18" charset="0"/>
              </a:rPr>
              <a:t>BÀI TẬP </a:t>
            </a:r>
            <a:r>
              <a:rPr lang="en-US" sz="3200" b="1" dirty="0" smtClean="0">
                <a:solidFill>
                  <a:schemeClr val="bg1"/>
                </a:solidFill>
                <a:latin typeface="Times New Roman" pitchFamily="18" charset="0"/>
                <a:cs typeface="Times New Roman" pitchFamily="18" charset="0"/>
              </a:rPr>
              <a:t>OFFLINE</a:t>
            </a:r>
            <a:endParaRPr lang="en-US" sz="3200" b="1" dirty="0">
              <a:solidFill>
                <a:schemeClr val="bg1"/>
              </a:solidFill>
              <a:latin typeface="Times New Roman" pitchFamily="18" charset="0"/>
              <a:cs typeface="Times New Roman" pitchFamily="18" charset="0"/>
            </a:endParaRP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1" name="TextBox 13"/>
          <p:cNvSpPr txBox="1">
            <a:spLocks noChangeArrowheads="1"/>
          </p:cNvSpPr>
          <p:nvPr/>
        </p:nvSpPr>
        <p:spPr bwMode="auto">
          <a:xfrm>
            <a:off x="1197429" y="4046679"/>
            <a:ext cx="6248400" cy="954107"/>
          </a:xfrm>
          <a:prstGeom prst="rect">
            <a:avLst/>
          </a:prstGeom>
          <a:noFill/>
          <a:ln w="9525">
            <a:noFill/>
            <a:miter lim="800000"/>
            <a:headEnd/>
            <a:tailEnd/>
          </a:ln>
        </p:spPr>
        <p:txBody>
          <a:bodyPr wrap="square">
            <a:spAutoFit/>
          </a:bodyPr>
          <a:lstStyle/>
          <a:p>
            <a:pPr algn="ctr"/>
            <a:r>
              <a:rPr lang="en-US" sz="2800" b="1" dirty="0" err="1">
                <a:solidFill>
                  <a:srgbClr val="002060"/>
                </a:solidFill>
                <a:latin typeface="Times New Roman" pitchFamily="18" charset="0"/>
                <a:cs typeface="Times New Roman" pitchFamily="18" charset="0"/>
              </a:rPr>
              <a:t>Bài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tập</a:t>
            </a:r>
            <a:r>
              <a:rPr lang="en-US" sz="2800" b="1" dirty="0">
                <a:solidFill>
                  <a:srgbClr val="002060"/>
                </a:solidFill>
                <a:latin typeface="Times New Roman" pitchFamily="18" charset="0"/>
                <a:cs typeface="Times New Roman" pitchFamily="18" charset="0"/>
              </a:rPr>
              <a:t> 6, 7 </a:t>
            </a:r>
            <a:endParaRPr lang="en-US" sz="2800" b="1" dirty="0" smtClean="0">
              <a:solidFill>
                <a:srgbClr val="002060"/>
              </a:solidFill>
              <a:latin typeface="Times New Roman" pitchFamily="18" charset="0"/>
              <a:cs typeface="Times New Roman" pitchFamily="18" charset="0"/>
            </a:endParaRPr>
          </a:p>
          <a:p>
            <a:pPr algn="ctr"/>
            <a:r>
              <a:rPr lang="en-US" sz="2800" b="1" dirty="0" smtClean="0">
                <a:solidFill>
                  <a:srgbClr val="002060"/>
                </a:solidFill>
                <a:latin typeface="Times New Roman" pitchFamily="18" charset="0"/>
                <a:cs typeface="Times New Roman" pitchFamily="18" charset="0"/>
              </a:rPr>
              <a:t>(</a:t>
            </a:r>
            <a:r>
              <a:rPr lang="en-US" sz="2800" b="1" dirty="0" err="1">
                <a:solidFill>
                  <a:srgbClr val="002060"/>
                </a:solidFill>
                <a:latin typeface="Times New Roman" pitchFamily="18" charset="0"/>
                <a:cs typeface="Times New Roman" pitchFamily="18" charset="0"/>
              </a:rPr>
              <a:t>Tài</a:t>
            </a:r>
            <a:r>
              <a:rPr lang="en-US" sz="2800" b="1" dirty="0">
                <a:solidFill>
                  <a:srgbClr val="002060"/>
                </a:solidFill>
                <a:latin typeface="Times New Roman" pitchFamily="18" charset="0"/>
                <a:cs typeface="Times New Roman" pitchFamily="18" charset="0"/>
              </a:rPr>
              <a:t> </a:t>
            </a:r>
            <a:r>
              <a:rPr lang="en-US" sz="2800" b="1" dirty="0" err="1">
                <a:solidFill>
                  <a:srgbClr val="002060"/>
                </a:solidFill>
                <a:latin typeface="Times New Roman" pitchFamily="18" charset="0"/>
                <a:cs typeface="Times New Roman" pitchFamily="18" charset="0"/>
              </a:rPr>
              <a:t>liệu</a:t>
            </a:r>
            <a:r>
              <a:rPr lang="en-US" sz="2800" b="1" dirty="0">
                <a:solidFill>
                  <a:srgbClr val="002060"/>
                </a:solidFill>
                <a:latin typeface="Times New Roman" pitchFamily="18" charset="0"/>
                <a:cs typeface="Times New Roman" pitchFamily="18" charset="0"/>
              </a:rPr>
              <a:t> 4, </a:t>
            </a:r>
            <a:r>
              <a:rPr lang="en-US" sz="2800" b="1" dirty="0" err="1">
                <a:solidFill>
                  <a:srgbClr val="002060"/>
                </a:solidFill>
                <a:latin typeface="Times New Roman" pitchFamily="18" charset="0"/>
                <a:cs typeface="Times New Roman" pitchFamily="18" charset="0"/>
              </a:rPr>
              <a:t>trang</a:t>
            </a:r>
            <a:r>
              <a:rPr lang="en-US" sz="2800" b="1" dirty="0">
                <a:solidFill>
                  <a:srgbClr val="002060"/>
                </a:solidFill>
                <a:latin typeface="Times New Roman" pitchFamily="18" charset="0"/>
                <a:cs typeface="Times New Roman" pitchFamily="18" charset="0"/>
              </a:rPr>
              <a:t> 6)</a:t>
            </a:r>
          </a:p>
        </p:txBody>
      </p:sp>
      <p:pic>
        <p:nvPicPr>
          <p:cNvPr id="1026" name="Picture 2" descr="C:\Documents and Settings\HP\My Documents\My Pictures\113-512.png"/>
          <p:cNvPicPr>
            <a:picLocks noChangeAspect="1" noChangeArrowheads="1"/>
          </p:cNvPicPr>
          <p:nvPr/>
        </p:nvPicPr>
        <p:blipFill>
          <a:blip r:embed="rId4" cstate="print"/>
          <a:srcRect/>
          <a:stretch>
            <a:fillRect/>
          </a:stretch>
        </p:blipFill>
        <p:spPr bwMode="auto">
          <a:xfrm>
            <a:off x="4572000" y="1295400"/>
            <a:ext cx="2438400" cy="2438400"/>
          </a:xfrm>
          <a:prstGeom prst="rect">
            <a:avLst/>
          </a:prstGeom>
          <a:noFill/>
        </p:spPr>
      </p:pic>
      <p:pic>
        <p:nvPicPr>
          <p:cNvPr id="1027" name="Picture 3" descr="C:\Documents and Settings\HP\My Documents\My Pictures\C--Users-sschlegel-Pictures-Question-Mark-Man.jpg"/>
          <p:cNvPicPr>
            <a:picLocks noChangeAspect="1" noChangeArrowheads="1"/>
          </p:cNvPicPr>
          <p:nvPr/>
        </p:nvPicPr>
        <p:blipFill>
          <a:blip r:embed="rId5" cstate="print"/>
          <a:srcRect l="14384" t="4110" r="19863" b="8219"/>
          <a:stretch>
            <a:fillRect/>
          </a:stretch>
        </p:blipFill>
        <p:spPr bwMode="auto">
          <a:xfrm>
            <a:off x="1676400" y="1295400"/>
            <a:ext cx="1828800" cy="2438400"/>
          </a:xfrm>
          <a:prstGeom prst="rect">
            <a:avLst/>
          </a:prstGeom>
          <a:noFill/>
        </p:spPr>
      </p:pic>
      <p:pic>
        <p:nvPicPr>
          <p:cNvPr id="15" name="Picture 27" descr="Hoja Carta2">
            <a:extLst>
              <a:ext uri="{FF2B5EF4-FFF2-40B4-BE49-F238E27FC236}">
                <a16:creationId xmlns:a16="http://schemas.microsoft.com/office/drawing/2014/main" id="{0C74EA37-2660-49BC-BE8D-5DFEE6F38672}"/>
              </a:ext>
            </a:extLst>
          </p:cNvPr>
          <p:cNvPicPr>
            <a:picLocks noChangeAspect="1" noChangeArrowheads="1"/>
          </p:cNvPicPr>
          <p:nvPr/>
        </p:nvPicPr>
        <p:blipFill>
          <a:blip r:embed="rId6" cstate="print"/>
          <a:srcRect t="51007"/>
          <a:stretch>
            <a:fillRect/>
          </a:stretch>
        </p:blipFill>
        <p:spPr bwMode="auto">
          <a:xfrm>
            <a:off x="0" y="6324600"/>
            <a:ext cx="9144000" cy="533400"/>
          </a:xfrm>
          <a:prstGeom prst="rect">
            <a:avLst/>
          </a:prstGeom>
          <a:noFill/>
          <a:ln w="9525">
            <a:noFill/>
            <a:miter lim="800000"/>
            <a:headEnd/>
            <a:tailEnd/>
          </a:ln>
        </p:spPr>
      </p:pic>
      <p:sp>
        <p:nvSpPr>
          <p:cNvPr id="22" name="Rectangle 21">
            <a:extLst>
              <a:ext uri="{FF2B5EF4-FFF2-40B4-BE49-F238E27FC236}">
                <a16:creationId xmlns:a16="http://schemas.microsoft.com/office/drawing/2014/main" id="{B9AAFEF8-00DC-4321-806D-C718ABCA6C99}"/>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spTree>
  </p:cSld>
  <p:clrMapOvr>
    <a:masterClrMapping/>
  </p:clrMapOvr>
  <p:transition advClick="0">
    <p:wipe dir="u"/>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 name="Picture 12" descr="top bar swoosh revised"/>
          <p:cNvPicPr>
            <a:picLocks noChangeAspect="1" noChangeArrowheads="1"/>
          </p:cNvPicPr>
          <p:nvPr/>
        </p:nvPicPr>
        <p:blipFill>
          <a:blip r:embed="rId3" cstate="print"/>
          <a:srcRect l="8847" t="16000"/>
          <a:stretch>
            <a:fillRect/>
          </a:stretch>
        </p:blipFill>
        <p:spPr bwMode="auto">
          <a:xfrm>
            <a:off x="609600" y="0"/>
            <a:ext cx="6281218" cy="400050"/>
          </a:xfrm>
          <a:prstGeom prst="rect">
            <a:avLst/>
          </a:prstGeom>
          <a:noFill/>
          <a:ln w="9525">
            <a:noFill/>
            <a:miter lim="800000"/>
            <a:headEnd/>
            <a:tailEnd/>
          </a:ln>
        </p:spPr>
      </p:pic>
      <p:pic>
        <p:nvPicPr>
          <p:cNvPr id="27" name="Picture 12" descr="top bar swoosh revised"/>
          <p:cNvPicPr>
            <a:picLocks noChangeAspect="1" noChangeArrowheads="1"/>
          </p:cNvPicPr>
          <p:nvPr/>
        </p:nvPicPr>
        <p:blipFill>
          <a:blip r:embed="rId3" cstate="print"/>
          <a:srcRect l="8847" t="16000"/>
          <a:stretch>
            <a:fillRect/>
          </a:stretch>
        </p:blipFill>
        <p:spPr bwMode="auto">
          <a:xfrm rot="10800000">
            <a:off x="2253182" y="0"/>
            <a:ext cx="6281218" cy="400050"/>
          </a:xfrm>
          <a:prstGeom prst="rect">
            <a:avLst/>
          </a:prstGeom>
          <a:noFill/>
          <a:ln w="9525">
            <a:noFill/>
            <a:miter lim="800000"/>
            <a:headEnd/>
            <a:tailEnd/>
          </a:ln>
        </p:spPr>
      </p:pic>
      <p:sp>
        <p:nvSpPr>
          <p:cNvPr id="30" name="TextBox 1"/>
          <p:cNvSpPr txBox="1">
            <a:spLocks noChangeArrowheads="1"/>
          </p:cNvSpPr>
          <p:nvPr/>
        </p:nvSpPr>
        <p:spPr bwMode="auto">
          <a:xfrm>
            <a:off x="631208" y="304800"/>
            <a:ext cx="7889544" cy="584775"/>
          </a:xfrm>
          <a:prstGeom prst="rect">
            <a:avLst/>
          </a:prstGeom>
          <a:solidFill>
            <a:srgbClr val="002060"/>
          </a:solidFill>
          <a:ln w="9525">
            <a:noFill/>
            <a:miter lim="800000"/>
            <a:headEnd/>
            <a:tailEnd/>
          </a:ln>
        </p:spPr>
        <p:txBody>
          <a:bodyPr wrap="square">
            <a:spAutoFit/>
          </a:bodyPr>
          <a:lstStyle/>
          <a:p>
            <a:pPr algn="ctr"/>
            <a:r>
              <a:rPr lang="en-US" sz="3200" b="1">
                <a:solidFill>
                  <a:schemeClr val="bg1"/>
                </a:solidFill>
                <a:latin typeface="Times New Roman" pitchFamily="18" charset="0"/>
                <a:cs typeface="Times New Roman" pitchFamily="18" charset="0"/>
              </a:rPr>
              <a:t>NỘI DUNG CHUẨN BỊ </a:t>
            </a:r>
          </a:p>
        </p:txBody>
      </p:sp>
      <p:sp>
        <p:nvSpPr>
          <p:cNvPr id="31" name="Rounded Rectangle 30"/>
          <p:cNvSpPr/>
          <p:nvPr/>
        </p:nvSpPr>
        <p:spPr bwMode="auto">
          <a:xfrm>
            <a:off x="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32" name="Rounded Rectangle 31"/>
          <p:cNvSpPr/>
          <p:nvPr/>
        </p:nvSpPr>
        <p:spPr bwMode="auto">
          <a:xfrm>
            <a:off x="8534400" y="0"/>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3" name="Rectangle 3"/>
          <p:cNvSpPr>
            <a:spLocks noChangeArrowheads="1"/>
          </p:cNvSpPr>
          <p:nvPr/>
        </p:nvSpPr>
        <p:spPr bwMode="auto">
          <a:xfrm>
            <a:off x="345440" y="1066800"/>
            <a:ext cx="8188960" cy="1077218"/>
          </a:xfrm>
          <a:prstGeom prst="rect">
            <a:avLst/>
          </a:prstGeom>
          <a:noFill/>
          <a:ln w="9525">
            <a:noFill/>
            <a:miter lim="800000"/>
            <a:headEnd/>
            <a:tailEnd/>
          </a:ln>
        </p:spPr>
        <p:txBody>
          <a:bodyPr wrap="square">
            <a:spAutoFit/>
          </a:bodyPr>
          <a:lstStyle/>
          <a:p>
            <a:pPr algn="ctr"/>
            <a:r>
              <a:rPr lang="en-US" sz="3200" b="1" dirty="0" err="1">
                <a:solidFill>
                  <a:srgbClr val="00B050"/>
                </a:solidFill>
                <a:latin typeface="Times New Roman" pitchFamily="18" charset="0"/>
                <a:cs typeface="Times New Roman" pitchFamily="18" charset="0"/>
              </a:rPr>
              <a:t>Bài</a:t>
            </a:r>
            <a:r>
              <a:rPr lang="en-US" sz="3200" b="1" dirty="0">
                <a:solidFill>
                  <a:srgbClr val="00B050"/>
                </a:solidFill>
                <a:latin typeface="Times New Roman" pitchFamily="18" charset="0"/>
                <a:cs typeface="Times New Roman" pitchFamily="18" charset="0"/>
              </a:rPr>
              <a:t> </a:t>
            </a:r>
            <a:r>
              <a:rPr lang="en-US" sz="3200" b="1" dirty="0" smtClean="0">
                <a:solidFill>
                  <a:srgbClr val="00B050"/>
                </a:solidFill>
                <a:latin typeface="Times New Roman" pitchFamily="18" charset="0"/>
                <a:cs typeface="Times New Roman" pitchFamily="18" charset="0"/>
              </a:rPr>
              <a:t>74. TÍNH CHẤT CỦA KIM LOẠI – DÃY ĐIỆN HÓA CỦA KIM LOẠI</a:t>
            </a:r>
            <a:endParaRPr lang="en-US" sz="3200" b="1" dirty="0">
              <a:solidFill>
                <a:srgbClr val="00B050"/>
              </a:solidFill>
              <a:latin typeface="Times New Roman" pitchFamily="18" charset="0"/>
              <a:cs typeface="Times New Roman" pitchFamily="18" charset="0"/>
            </a:endParaRPr>
          </a:p>
        </p:txBody>
      </p:sp>
      <p:pic>
        <p:nvPicPr>
          <p:cNvPr id="14" name="Picture 27" descr="Hoja Carta2">
            <a:extLst>
              <a:ext uri="{FF2B5EF4-FFF2-40B4-BE49-F238E27FC236}">
                <a16:creationId xmlns:a16="http://schemas.microsoft.com/office/drawing/2014/main" id="{F8F7045E-6AB5-40B3-850B-8DE11A600345}"/>
              </a:ext>
            </a:extLst>
          </p:cNvPr>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sp>
        <p:nvSpPr>
          <p:cNvPr id="19" name="Rectangle 18">
            <a:extLst>
              <a:ext uri="{FF2B5EF4-FFF2-40B4-BE49-F238E27FC236}">
                <a16:creationId xmlns:a16="http://schemas.microsoft.com/office/drawing/2014/main" id="{7FB21752-55DB-4A4C-9A97-362507B84786}"/>
              </a:ext>
            </a:extLst>
          </p:cNvPr>
          <p:cNvSpPr/>
          <p:nvPr/>
        </p:nvSpPr>
        <p:spPr>
          <a:xfrm>
            <a:off x="2878318" y="6488668"/>
            <a:ext cx="3653564" cy="369332"/>
          </a:xfrm>
          <a:prstGeom prst="rect">
            <a:avLst/>
          </a:prstGeom>
        </p:spPr>
        <p:txBody>
          <a:bodyPr wrap="none">
            <a:spAutoFit/>
          </a:bodyPr>
          <a:lstStyle/>
          <a:p>
            <a:pPr algn="ctr"/>
            <a:r>
              <a:rPr lang="en-US" b="1" dirty="0" err="1">
                <a:solidFill>
                  <a:srgbClr val="1909E5"/>
                </a:solidFill>
                <a:latin typeface="Times New Roman" pitchFamily="18" charset="0"/>
                <a:cs typeface="Times New Roman" pitchFamily="18" charset="0"/>
              </a:rPr>
              <a:t>Trường</a:t>
            </a:r>
            <a:r>
              <a:rPr lang="en-US" b="1" dirty="0">
                <a:solidFill>
                  <a:srgbClr val="1909E5"/>
                </a:solidFill>
                <a:latin typeface="Times New Roman" pitchFamily="18" charset="0"/>
                <a:cs typeface="Times New Roman" pitchFamily="18" charset="0"/>
              </a:rPr>
              <a:t> CĐ </a:t>
            </a:r>
            <a:r>
              <a:rPr lang="en-US" b="1" dirty="0" err="1">
                <a:solidFill>
                  <a:srgbClr val="1909E5"/>
                </a:solidFill>
                <a:latin typeface="Times New Roman" pitchFamily="18" charset="0"/>
                <a:cs typeface="Times New Roman" pitchFamily="18" charset="0"/>
              </a:rPr>
              <a:t>Lý</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Tự</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Trọng</a:t>
            </a:r>
            <a:r>
              <a:rPr lang="en-US" b="1" dirty="0">
                <a:solidFill>
                  <a:srgbClr val="1909E5"/>
                </a:solidFill>
                <a:latin typeface="Times New Roman" pitchFamily="18" charset="0"/>
                <a:cs typeface="Times New Roman" pitchFamily="18" charset="0"/>
              </a:rPr>
              <a:t> </a:t>
            </a:r>
            <a:r>
              <a:rPr lang="en-US" b="1" dirty="0" err="1">
                <a:solidFill>
                  <a:srgbClr val="1909E5"/>
                </a:solidFill>
                <a:latin typeface="Times New Roman" pitchFamily="18" charset="0"/>
                <a:cs typeface="Times New Roman" pitchFamily="18" charset="0"/>
              </a:rPr>
              <a:t>Tp.HCM</a:t>
            </a:r>
            <a:endParaRPr lang="en-US" b="1" dirty="0">
              <a:solidFill>
                <a:srgbClr val="1909E5"/>
              </a:solidFill>
              <a:latin typeface="Times New Roman" pitchFamily="18" charset="0"/>
              <a:cs typeface="Times New Roman" pitchFamily="18" charset="0"/>
            </a:endParaRPr>
          </a:p>
        </p:txBody>
      </p:sp>
      <p:grpSp>
        <p:nvGrpSpPr>
          <p:cNvPr id="16" name="Group 3"/>
          <p:cNvGrpSpPr>
            <a:grpSpLocks/>
          </p:cNvGrpSpPr>
          <p:nvPr/>
        </p:nvGrpSpPr>
        <p:grpSpPr bwMode="auto">
          <a:xfrm>
            <a:off x="269875" y="2209800"/>
            <a:ext cx="762000" cy="665163"/>
            <a:chOff x="1110" y="2656"/>
            <a:chExt cx="1549" cy="1351"/>
          </a:xfrm>
        </p:grpSpPr>
        <p:sp>
          <p:nvSpPr>
            <p:cNvPr id="17" name="AutoShape 4"/>
            <p:cNvSpPr>
              <a:spLocks noChangeArrowheads="1"/>
            </p:cNvSpPr>
            <p:nvPr/>
          </p:nvSpPr>
          <p:spPr bwMode="gray">
            <a:xfrm>
              <a:off x="1123"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18" name="AutoShape 5"/>
            <p:cNvSpPr>
              <a:spLocks noChangeArrowheads="1"/>
            </p:cNvSpPr>
            <p:nvPr/>
          </p:nvSpPr>
          <p:spPr bwMode="gray">
            <a:xfrm>
              <a:off x="1110"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0" name="AutoShape 6"/>
            <p:cNvSpPr>
              <a:spLocks noChangeArrowheads="1"/>
            </p:cNvSpPr>
            <p:nvPr/>
          </p:nvSpPr>
          <p:spPr bwMode="gray">
            <a:xfrm>
              <a:off x="1200" y="2737"/>
              <a:ext cx="1349" cy="1167"/>
            </a:xfrm>
            <a:prstGeom prst="hexagon">
              <a:avLst>
                <a:gd name="adj" fmla="val 28896"/>
                <a:gd name="vf" fmla="val 115470"/>
              </a:avLst>
            </a:prstGeom>
            <a:gradFill rotWithShape="1">
              <a:gsLst>
                <a:gs pos="0">
                  <a:srgbClr val="E2D700">
                    <a:gamma/>
                    <a:shade val="46275"/>
                    <a:invGamma/>
                  </a:srgbClr>
                </a:gs>
                <a:gs pos="100000">
                  <a:srgbClr val="E2D700"/>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grpSp>
        <p:nvGrpSpPr>
          <p:cNvPr id="22" name="Group 7"/>
          <p:cNvGrpSpPr>
            <a:grpSpLocks/>
          </p:cNvGrpSpPr>
          <p:nvPr/>
        </p:nvGrpSpPr>
        <p:grpSpPr bwMode="auto">
          <a:xfrm>
            <a:off x="228600" y="3314700"/>
            <a:ext cx="762000" cy="665163"/>
            <a:chOff x="3174" y="2656"/>
            <a:chExt cx="1549" cy="1351"/>
          </a:xfrm>
        </p:grpSpPr>
        <p:sp>
          <p:nvSpPr>
            <p:cNvPr id="23" name="AutoShape 8"/>
            <p:cNvSpPr>
              <a:spLocks noChangeArrowheads="1"/>
            </p:cNvSpPr>
            <p:nvPr/>
          </p:nvSpPr>
          <p:spPr bwMode="gray">
            <a:xfrm>
              <a:off x="3187" y="2679"/>
              <a:ext cx="1536" cy="1328"/>
            </a:xfrm>
            <a:prstGeom prst="hexagon">
              <a:avLst>
                <a:gd name="adj" fmla="val 28916"/>
                <a:gd name="vf" fmla="val 115470"/>
              </a:avLst>
            </a:prstGeom>
            <a:solidFill>
              <a:srgbClr val="808080"/>
            </a:solid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4" name="AutoShape 9"/>
            <p:cNvSpPr>
              <a:spLocks noChangeArrowheads="1"/>
            </p:cNvSpPr>
            <p:nvPr/>
          </p:nvSpPr>
          <p:spPr bwMode="gray">
            <a:xfrm>
              <a:off x="3174" y="2656"/>
              <a:ext cx="1536" cy="1328"/>
            </a:xfrm>
            <a:prstGeom prst="hexagon">
              <a:avLst>
                <a:gd name="adj" fmla="val 28916"/>
                <a:gd name="vf" fmla="val 115470"/>
              </a:avLst>
            </a:prstGeom>
            <a:gradFill rotWithShape="1">
              <a:gsLst>
                <a:gs pos="0">
                  <a:srgbClr val="E6E6E6"/>
                </a:gs>
                <a:gs pos="7500">
                  <a:srgbClr val="7D8496"/>
                </a:gs>
                <a:gs pos="26500">
                  <a:srgbClr val="E6E6E6"/>
                </a:gs>
                <a:gs pos="34000">
                  <a:srgbClr val="7D8496"/>
                </a:gs>
                <a:gs pos="46500">
                  <a:srgbClr val="E6E6E6"/>
                </a:gs>
                <a:gs pos="50000">
                  <a:srgbClr val="FFFFFF"/>
                </a:gs>
                <a:gs pos="53500">
                  <a:srgbClr val="E6E6E6"/>
                </a:gs>
                <a:gs pos="66000">
                  <a:srgbClr val="7D8496"/>
                </a:gs>
                <a:gs pos="73500">
                  <a:srgbClr val="E6E6E6"/>
                </a:gs>
                <a:gs pos="92500">
                  <a:srgbClr val="7D8496"/>
                </a:gs>
                <a:gs pos="100000">
                  <a:srgbClr val="E6E6E6"/>
                </a:gs>
              </a:gsLst>
              <a:lin ang="2700000" scaled="1"/>
            </a:grad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25" name="AutoShape 10"/>
            <p:cNvSpPr>
              <a:spLocks noChangeArrowheads="1"/>
            </p:cNvSpPr>
            <p:nvPr/>
          </p:nvSpPr>
          <p:spPr bwMode="gray">
            <a:xfrm>
              <a:off x="3264" y="2737"/>
              <a:ext cx="1349" cy="1167"/>
            </a:xfrm>
            <a:prstGeom prst="hexagon">
              <a:avLst>
                <a:gd name="adj" fmla="val 28896"/>
                <a:gd name="vf" fmla="val 115470"/>
              </a:avLst>
            </a:prstGeom>
            <a:gradFill rotWithShape="1">
              <a:gsLst>
                <a:gs pos="0">
                  <a:srgbClr val="0F6FC6">
                    <a:gamma/>
                    <a:shade val="46275"/>
                    <a:invGamma/>
                  </a:srgbClr>
                </a:gs>
                <a:gs pos="100000">
                  <a:srgbClr val="0F6FC6"/>
                </a:gs>
              </a:gsLst>
              <a:lin ang="2700000" scaled="1"/>
            </a:grad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28" name="Line 11"/>
          <p:cNvSpPr>
            <a:spLocks noChangeShapeType="1"/>
          </p:cNvSpPr>
          <p:nvPr/>
        </p:nvSpPr>
        <p:spPr bwMode="auto">
          <a:xfrm>
            <a:off x="879474" y="2836863"/>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
        <p:nvSpPr>
          <p:cNvPr id="33" name="Text Box 12"/>
          <p:cNvSpPr txBox="1">
            <a:spLocks noChangeArrowheads="1"/>
          </p:cNvSpPr>
          <p:nvPr/>
        </p:nvSpPr>
        <p:spPr bwMode="auto">
          <a:xfrm>
            <a:off x="984205" y="2234625"/>
            <a:ext cx="3786614" cy="584775"/>
          </a:xfrm>
          <a:prstGeom prst="rect">
            <a:avLst/>
          </a:prstGeom>
          <a:noFill/>
          <a:ln w="9525" algn="ctr">
            <a:noFill/>
            <a:miter lim="800000"/>
            <a:headEnd/>
            <a:tailEnd/>
          </a:ln>
        </p:spPr>
        <p:txBody>
          <a:bodyPr wrap="none">
            <a:spAutoFit/>
          </a:bodyPr>
          <a:lstStyle/>
          <a:p>
            <a:pPr eaLnBrk="0" hangingPunct="0"/>
            <a:r>
              <a:rPr lang="en-US" sz="3200" dirty="0">
                <a:solidFill>
                  <a:srgbClr val="002060"/>
                </a:solidFill>
                <a:latin typeface="Times New Roman" pitchFamily="18" charset="0"/>
                <a:cs typeface="Times New Roman" pitchFamily="18" charset="0"/>
              </a:rPr>
              <a:t>Tính </a:t>
            </a:r>
            <a:r>
              <a:rPr lang="en-US" sz="3200" dirty="0" err="1">
                <a:solidFill>
                  <a:srgbClr val="002060"/>
                </a:solidFill>
                <a:latin typeface="Times New Roman" pitchFamily="18" charset="0"/>
                <a:cs typeface="Times New Roman" pitchFamily="18" charset="0"/>
              </a:rPr>
              <a:t>chất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vật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lí</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chung</a:t>
            </a:r>
            <a:endParaRPr lang="vi-VN" sz="3200" dirty="0">
              <a:solidFill>
                <a:srgbClr val="002060"/>
              </a:solidFill>
              <a:latin typeface="Times New Roman" pitchFamily="18" charset="0"/>
              <a:cs typeface="Times New Roman" pitchFamily="18" charset="0"/>
            </a:endParaRPr>
          </a:p>
        </p:txBody>
      </p:sp>
      <p:sp>
        <p:nvSpPr>
          <p:cNvPr id="34" name="Text Box 13"/>
          <p:cNvSpPr txBox="1">
            <a:spLocks noChangeArrowheads="1"/>
          </p:cNvSpPr>
          <p:nvPr/>
        </p:nvSpPr>
        <p:spPr bwMode="gray">
          <a:xfrm>
            <a:off x="449263" y="22272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1</a:t>
            </a:r>
          </a:p>
        </p:txBody>
      </p:sp>
      <p:sp>
        <p:nvSpPr>
          <p:cNvPr id="35" name="Text Box 15"/>
          <p:cNvSpPr txBox="1">
            <a:spLocks noChangeArrowheads="1"/>
          </p:cNvSpPr>
          <p:nvPr/>
        </p:nvSpPr>
        <p:spPr bwMode="auto">
          <a:xfrm>
            <a:off x="949324" y="3377625"/>
            <a:ext cx="7127875" cy="584775"/>
          </a:xfrm>
          <a:prstGeom prst="rect">
            <a:avLst/>
          </a:prstGeom>
          <a:noFill/>
          <a:ln w="9525" algn="ctr">
            <a:noFill/>
            <a:miter lim="800000"/>
            <a:headEnd/>
            <a:tailEnd/>
          </a:ln>
        </p:spPr>
        <p:txBody>
          <a:bodyPr wrap="square">
            <a:spAutoFit/>
          </a:bodyPr>
          <a:lstStyle/>
          <a:p>
            <a:pPr eaLnBrk="0" hangingPunct="0"/>
            <a:r>
              <a:rPr lang="en-US" sz="3200" dirty="0">
                <a:solidFill>
                  <a:srgbClr val="002060"/>
                </a:solidFill>
                <a:latin typeface="Times New Roman" pitchFamily="18" charset="0"/>
                <a:cs typeface="Times New Roman" pitchFamily="18" charset="0"/>
              </a:rPr>
              <a:t>Tính </a:t>
            </a:r>
            <a:r>
              <a:rPr lang="en-US" sz="3200" dirty="0" err="1">
                <a:solidFill>
                  <a:srgbClr val="002060"/>
                </a:solidFill>
                <a:latin typeface="Times New Roman" pitchFamily="18" charset="0"/>
                <a:cs typeface="Times New Roman" pitchFamily="18" charset="0"/>
              </a:rPr>
              <a:t>chất</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hóa</a:t>
            </a:r>
            <a:r>
              <a:rPr lang="en-US" sz="3200" dirty="0">
                <a:solidFill>
                  <a:srgbClr val="002060"/>
                </a:solidFill>
                <a:latin typeface="Times New Roman" pitchFamily="18" charset="0"/>
                <a:cs typeface="Times New Roman" pitchFamily="18" charset="0"/>
              </a:rPr>
              <a:t> học </a:t>
            </a:r>
            <a:r>
              <a:rPr lang="en-US" sz="3200" dirty="0" err="1">
                <a:solidFill>
                  <a:srgbClr val="002060"/>
                </a:solidFill>
                <a:latin typeface="Times New Roman" pitchFamily="18" charset="0"/>
                <a:cs typeface="Times New Roman" pitchFamily="18" charset="0"/>
              </a:rPr>
              <a:t>chung</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của</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kim</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loại</a:t>
            </a:r>
            <a:endParaRPr lang="en-US" sz="3200" dirty="0">
              <a:solidFill>
                <a:srgbClr val="002060"/>
              </a:solidFill>
              <a:latin typeface="Times New Roman" pitchFamily="18" charset="0"/>
              <a:cs typeface="Times New Roman" pitchFamily="18" charset="0"/>
            </a:endParaRPr>
          </a:p>
        </p:txBody>
      </p:sp>
      <p:sp>
        <p:nvSpPr>
          <p:cNvPr id="36" name="Text Box 16"/>
          <p:cNvSpPr txBox="1">
            <a:spLocks noChangeArrowheads="1"/>
          </p:cNvSpPr>
          <p:nvPr/>
        </p:nvSpPr>
        <p:spPr bwMode="gray">
          <a:xfrm>
            <a:off x="407988" y="3332163"/>
            <a:ext cx="388937" cy="584200"/>
          </a:xfrm>
          <a:prstGeom prst="rect">
            <a:avLst/>
          </a:prstGeom>
          <a:noFill/>
          <a:ln w="9525" algn="ctr">
            <a:noFill/>
            <a:miter lim="800000"/>
            <a:headEnd/>
            <a:tailEnd/>
          </a:ln>
        </p:spPr>
        <p:txBody>
          <a:bodyPr wrap="none">
            <a:spAutoFit/>
          </a:bodyPr>
          <a:lstStyle/>
          <a:p>
            <a:pPr algn="ctr" eaLnBrk="0" hangingPunct="0"/>
            <a:r>
              <a:rPr lang="en-US" sz="3200" b="1">
                <a:solidFill>
                  <a:srgbClr val="FFFFFF"/>
                </a:solidFill>
                <a:latin typeface="Times New Roman" pitchFamily="18" charset="0"/>
                <a:cs typeface="Times New Roman" pitchFamily="18" charset="0"/>
              </a:rPr>
              <a:t>2</a:t>
            </a:r>
          </a:p>
        </p:txBody>
      </p:sp>
      <p:sp>
        <p:nvSpPr>
          <p:cNvPr id="49" name="Line 11">
            <a:extLst>
              <a:ext uri="{FF2B5EF4-FFF2-40B4-BE49-F238E27FC236}">
                <a16:creationId xmlns:a16="http://schemas.microsoft.com/office/drawing/2014/main" id="{1E22E3C9-81D5-44E1-9491-8109F2E79B3F}"/>
              </a:ext>
            </a:extLst>
          </p:cNvPr>
          <p:cNvSpPr>
            <a:spLocks noChangeShapeType="1"/>
          </p:cNvSpPr>
          <p:nvPr/>
        </p:nvSpPr>
        <p:spPr bwMode="auto">
          <a:xfrm>
            <a:off x="879474" y="3966175"/>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grpSp>
        <p:nvGrpSpPr>
          <p:cNvPr id="29" name="Group 7"/>
          <p:cNvGrpSpPr>
            <a:grpSpLocks/>
          </p:cNvGrpSpPr>
          <p:nvPr/>
        </p:nvGrpSpPr>
        <p:grpSpPr bwMode="auto">
          <a:xfrm>
            <a:off x="228600" y="4586328"/>
            <a:ext cx="762000" cy="665163"/>
            <a:chOff x="3174" y="2656"/>
            <a:chExt cx="1549" cy="1351"/>
          </a:xfrm>
          <a:solidFill>
            <a:srgbClr val="C00000"/>
          </a:solidFill>
        </p:grpSpPr>
        <p:sp>
          <p:nvSpPr>
            <p:cNvPr id="37" name="AutoShape 8"/>
            <p:cNvSpPr>
              <a:spLocks noChangeArrowheads="1"/>
            </p:cNvSpPr>
            <p:nvPr/>
          </p:nvSpPr>
          <p:spPr bwMode="gray">
            <a:xfrm>
              <a:off x="3187" y="2679"/>
              <a:ext cx="1536" cy="1328"/>
            </a:xfrm>
            <a:prstGeom prst="hexagon">
              <a:avLst>
                <a:gd name="adj" fmla="val 28916"/>
                <a:gd name="vf" fmla="val 115470"/>
              </a:avLst>
            </a:prstGeom>
            <a:grpFill/>
            <a:ln w="9525">
              <a:no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38" name="AutoShape 9"/>
            <p:cNvSpPr>
              <a:spLocks noChangeArrowheads="1"/>
            </p:cNvSpPr>
            <p:nvPr/>
          </p:nvSpPr>
          <p:spPr bwMode="gray">
            <a:xfrm>
              <a:off x="3174" y="2656"/>
              <a:ext cx="1536" cy="1328"/>
            </a:xfrm>
            <a:prstGeom prst="hexagon">
              <a:avLst>
                <a:gd name="adj" fmla="val 28916"/>
                <a:gd name="vf" fmla="val 115470"/>
              </a:avLst>
            </a:prstGeom>
            <a:grpFill/>
            <a:ln w="9525">
              <a:solidFill>
                <a:srgbClr val="C0C0C0"/>
              </a:solidFill>
              <a:miter lim="800000"/>
              <a:headEnd/>
              <a:tailEn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sp>
          <p:nvSpPr>
            <p:cNvPr id="39" name="AutoShape 10"/>
            <p:cNvSpPr>
              <a:spLocks noChangeArrowheads="1"/>
            </p:cNvSpPr>
            <p:nvPr/>
          </p:nvSpPr>
          <p:spPr bwMode="gray">
            <a:xfrm>
              <a:off x="3264" y="2737"/>
              <a:ext cx="1349" cy="1167"/>
            </a:xfrm>
            <a:prstGeom prst="hexagon">
              <a:avLst>
                <a:gd name="adj" fmla="val 28896"/>
                <a:gd name="vf" fmla="val 115470"/>
              </a:avLst>
            </a:prstGeom>
            <a:grpFill/>
            <a:ln w="9525">
              <a:solidFill>
                <a:sysClr val="windowText" lastClr="000000"/>
              </a:solidFill>
              <a:miter lim="800000"/>
              <a:headEnd/>
              <a:tailEnd/>
            </a:ln>
            <a:effectLst/>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3200" b="0" i="0" u="none" strike="noStrike" kern="0" cap="none" spc="0" normalizeH="0" baseline="0" noProof="0">
                <a:ln>
                  <a:noFill/>
                </a:ln>
                <a:solidFill>
                  <a:srgbClr val="335338"/>
                </a:solidFill>
                <a:effectLst/>
                <a:uLnTx/>
                <a:uFillTx/>
                <a:latin typeface="Times New Roman" pitchFamily="18" charset="0"/>
                <a:cs typeface="Times New Roman" pitchFamily="18" charset="0"/>
              </a:endParaRPr>
            </a:p>
          </p:txBody>
        </p:sp>
      </p:grpSp>
      <p:sp>
        <p:nvSpPr>
          <p:cNvPr id="41" name="Text Box 15"/>
          <p:cNvSpPr txBox="1">
            <a:spLocks noChangeArrowheads="1"/>
          </p:cNvSpPr>
          <p:nvPr/>
        </p:nvSpPr>
        <p:spPr bwMode="auto">
          <a:xfrm>
            <a:off x="949324" y="4673025"/>
            <a:ext cx="7127875" cy="584775"/>
          </a:xfrm>
          <a:prstGeom prst="rect">
            <a:avLst/>
          </a:prstGeom>
          <a:noFill/>
          <a:ln w="9525" algn="ctr">
            <a:noFill/>
            <a:miter lim="800000"/>
            <a:headEnd/>
            <a:tailEnd/>
          </a:ln>
        </p:spPr>
        <p:txBody>
          <a:bodyPr wrap="square">
            <a:spAutoFit/>
          </a:bodyPr>
          <a:lstStyle/>
          <a:p>
            <a:pPr eaLnBrk="0" hangingPunct="0"/>
            <a:r>
              <a:rPr lang="en-US" sz="3200" dirty="0" err="1">
                <a:solidFill>
                  <a:srgbClr val="002060"/>
                </a:solidFill>
                <a:latin typeface="Times New Roman" pitchFamily="18" charset="0"/>
                <a:cs typeface="Times New Roman" pitchFamily="18" charset="0"/>
              </a:rPr>
              <a:t>Dãy</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điện</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hóa</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của</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kim</a:t>
            </a:r>
            <a:r>
              <a:rPr lang="en-US" sz="3200" dirty="0">
                <a:solidFill>
                  <a:srgbClr val="002060"/>
                </a:solidFill>
                <a:latin typeface="Times New Roman" pitchFamily="18" charset="0"/>
                <a:cs typeface="Times New Roman" pitchFamily="18" charset="0"/>
              </a:rPr>
              <a:t> </a:t>
            </a:r>
            <a:r>
              <a:rPr lang="en-US" sz="3200" dirty="0" err="1">
                <a:solidFill>
                  <a:srgbClr val="002060"/>
                </a:solidFill>
                <a:latin typeface="Times New Roman" pitchFamily="18" charset="0"/>
                <a:cs typeface="Times New Roman" pitchFamily="18" charset="0"/>
              </a:rPr>
              <a:t>loại</a:t>
            </a:r>
            <a:endParaRPr lang="en-US" sz="3200" dirty="0">
              <a:solidFill>
                <a:srgbClr val="002060"/>
              </a:solidFill>
              <a:latin typeface="Times New Roman" pitchFamily="18" charset="0"/>
              <a:cs typeface="Times New Roman" pitchFamily="18" charset="0"/>
            </a:endParaRPr>
          </a:p>
        </p:txBody>
      </p:sp>
      <p:sp>
        <p:nvSpPr>
          <p:cNvPr id="42" name="Text Box 16"/>
          <p:cNvSpPr txBox="1">
            <a:spLocks noChangeArrowheads="1"/>
          </p:cNvSpPr>
          <p:nvPr/>
        </p:nvSpPr>
        <p:spPr bwMode="gray">
          <a:xfrm>
            <a:off x="407531" y="4603791"/>
            <a:ext cx="389851" cy="584775"/>
          </a:xfrm>
          <a:prstGeom prst="rect">
            <a:avLst/>
          </a:prstGeom>
          <a:noFill/>
          <a:ln w="9525" algn="ctr">
            <a:noFill/>
            <a:miter lim="800000"/>
            <a:headEnd/>
            <a:tailEnd/>
          </a:ln>
        </p:spPr>
        <p:txBody>
          <a:bodyPr wrap="none">
            <a:spAutoFit/>
          </a:bodyPr>
          <a:lstStyle/>
          <a:p>
            <a:pPr algn="ctr" eaLnBrk="0" hangingPunct="0"/>
            <a:r>
              <a:rPr lang="en-US" sz="3200" b="1" dirty="0" smtClean="0">
                <a:solidFill>
                  <a:srgbClr val="FFFFFF"/>
                </a:solidFill>
                <a:latin typeface="Times New Roman" pitchFamily="18" charset="0"/>
                <a:cs typeface="Times New Roman" pitchFamily="18" charset="0"/>
              </a:rPr>
              <a:t>3</a:t>
            </a:r>
            <a:endParaRPr lang="en-US" sz="3200" b="1" dirty="0">
              <a:solidFill>
                <a:srgbClr val="FFFFFF"/>
              </a:solidFill>
              <a:latin typeface="Times New Roman" pitchFamily="18" charset="0"/>
              <a:cs typeface="Times New Roman" pitchFamily="18" charset="0"/>
            </a:endParaRPr>
          </a:p>
        </p:txBody>
      </p:sp>
      <p:sp>
        <p:nvSpPr>
          <p:cNvPr id="44" name="Line 11">
            <a:extLst>
              <a:ext uri="{FF2B5EF4-FFF2-40B4-BE49-F238E27FC236}">
                <a16:creationId xmlns:a16="http://schemas.microsoft.com/office/drawing/2014/main" id="{1E22E3C9-81D5-44E1-9491-8109F2E79B3F}"/>
              </a:ext>
            </a:extLst>
          </p:cNvPr>
          <p:cNvSpPr>
            <a:spLocks noChangeShapeType="1"/>
          </p:cNvSpPr>
          <p:nvPr/>
        </p:nvSpPr>
        <p:spPr bwMode="auto">
          <a:xfrm>
            <a:off x="879474" y="5237803"/>
            <a:ext cx="7197726" cy="0"/>
          </a:xfrm>
          <a:prstGeom prst="line">
            <a:avLst/>
          </a:prstGeom>
          <a:noFill/>
          <a:ln w="25400">
            <a:solidFill>
              <a:srgbClr val="04617B"/>
            </a:solidFill>
            <a:prstDash val="sysDot"/>
            <a:round/>
            <a:headEnd/>
            <a:tailEnd type="oval" w="med" len="med"/>
          </a:ln>
        </p:spPr>
        <p:txBody>
          <a:bodyPr wrap="none" anchor="ct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endParaRPr>
          </a:p>
        </p:txBody>
      </p:sp>
    </p:spTree>
  </p:cSld>
  <p:clrMapOvr>
    <a:masterClrMapping/>
  </p:clrMapOvr>
  <p:transition advClick="0">
    <p:wipe dir="u"/>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7826" name="Text Box 4"/>
          <p:cNvSpPr txBox="1">
            <a:spLocks noChangeArrowheads="1"/>
          </p:cNvSpPr>
          <p:nvPr/>
        </p:nvSpPr>
        <p:spPr bwMode="auto">
          <a:xfrm>
            <a:off x="304800" y="5867400"/>
            <a:ext cx="8610600" cy="366713"/>
          </a:xfrm>
          <a:prstGeom prst="rect">
            <a:avLst/>
          </a:prstGeom>
          <a:noFill/>
          <a:ln w="9525">
            <a:noFill/>
            <a:miter lim="800000"/>
            <a:headEnd/>
            <a:tailEnd/>
          </a:ln>
        </p:spPr>
        <p:txBody>
          <a:bodyPr>
            <a:spAutoFit/>
          </a:bodyPr>
          <a:lstStyle/>
          <a:p>
            <a:pPr fontAlgn="base">
              <a:spcBef>
                <a:spcPct val="50000"/>
              </a:spcBef>
              <a:spcAft>
                <a:spcPct val="0"/>
              </a:spcAft>
            </a:pPr>
            <a:endParaRPr lang="en-US">
              <a:solidFill>
                <a:srgbClr val="000000"/>
              </a:solidFill>
            </a:endParaRPr>
          </a:p>
        </p:txBody>
      </p:sp>
      <p:pic>
        <p:nvPicPr>
          <p:cNvPr id="77827" name="Picture 2" descr="C:\Documents and Settings\vnm00093\My Documents\My Pictures\Pix\Nut_Pho_NHI_GlobalReach.jpg"/>
          <p:cNvPicPr>
            <a:picLocks noChangeAspect="1" noChangeArrowheads="1"/>
          </p:cNvPicPr>
          <p:nvPr/>
        </p:nvPicPr>
        <p:blipFill>
          <a:blip r:embed="rId3" cstate="print"/>
          <a:srcRect t="5376" b="9831"/>
          <a:stretch>
            <a:fillRect/>
          </a:stretch>
        </p:blipFill>
        <p:spPr bwMode="auto">
          <a:xfrm>
            <a:off x="1371600" y="1133144"/>
            <a:ext cx="6200775" cy="5257800"/>
          </a:xfrm>
          <a:prstGeom prst="rect">
            <a:avLst/>
          </a:prstGeom>
          <a:noFill/>
          <a:ln w="9525">
            <a:noFill/>
            <a:miter lim="800000"/>
            <a:headEnd/>
            <a:tailEnd/>
          </a:ln>
        </p:spPr>
      </p:pic>
      <p:sp>
        <p:nvSpPr>
          <p:cNvPr id="10" name="WordArt 13"/>
          <p:cNvSpPr>
            <a:spLocks noChangeArrowheads="1" noChangeShapeType="1" noTextEdit="1"/>
          </p:cNvSpPr>
          <p:nvPr/>
        </p:nvSpPr>
        <p:spPr bwMode="auto">
          <a:xfrm>
            <a:off x="-76200" y="3038888"/>
            <a:ext cx="8991600" cy="1466024"/>
          </a:xfrm>
          <a:prstGeom prst="rect">
            <a:avLst/>
          </a:prstGeom>
        </p:spPr>
        <p:txBody>
          <a:bodyPr wrap="none" fromWordArt="1">
            <a:prstTxWarp prst="textPlain">
              <a:avLst>
                <a:gd name="adj" fmla="val 50000"/>
              </a:avLst>
            </a:prstTxWarp>
          </a:bodyPr>
          <a:lstStyle/>
          <a:p>
            <a:pPr algn="ctr" fontAlgn="base">
              <a:spcBef>
                <a:spcPct val="0"/>
              </a:spcBef>
              <a:spcAft>
                <a:spcPct val="0"/>
              </a:spcAft>
              <a:defRPr/>
            </a:pPr>
            <a:r>
              <a:rPr lang="pt-BR" sz="6000" b="1" kern="10" dirty="0">
                <a:ln w="12700">
                  <a:solidFill>
                    <a:srgbClr val="000000">
                      <a:satMod val="155000"/>
                    </a:srgbClr>
                  </a:solidFill>
                  <a:prstDash val="solid"/>
                </a:ln>
                <a:solidFill>
                  <a:srgbClr val="00B050"/>
                </a:solidFill>
                <a:effectLst>
                  <a:innerShdw blurRad="63500" dist="50800" dir="8100000">
                    <a:prstClr val="black">
                      <a:alpha val="50000"/>
                    </a:prstClr>
                  </a:innerShdw>
                </a:effectLst>
                <a:latin typeface="Times New Roman"/>
                <a:cs typeface="Times New Roman"/>
              </a:rPr>
              <a:t> CHÚC CÁC EM HỌC TỐT!</a:t>
            </a:r>
          </a:p>
        </p:txBody>
      </p:sp>
      <p:pic>
        <p:nvPicPr>
          <p:cNvPr id="12" name="Picture 27" descr="Hoja Carta2"/>
          <p:cNvPicPr>
            <a:picLocks noChangeAspect="1" noChangeArrowheads="1"/>
          </p:cNvPicPr>
          <p:nvPr/>
        </p:nvPicPr>
        <p:blipFill>
          <a:blip r:embed="rId4" cstate="print"/>
          <a:srcRect t="51007"/>
          <a:stretch>
            <a:fillRect/>
          </a:stretch>
        </p:blipFill>
        <p:spPr bwMode="auto">
          <a:xfrm>
            <a:off x="0" y="6324600"/>
            <a:ext cx="9144000" cy="533400"/>
          </a:xfrm>
          <a:prstGeom prst="rect">
            <a:avLst/>
          </a:prstGeom>
          <a:noFill/>
          <a:ln w="9525">
            <a:noFill/>
            <a:miter lim="800000"/>
            <a:headEnd/>
            <a:tailEnd/>
          </a:ln>
        </p:spPr>
      </p:pic>
      <p:grpSp>
        <p:nvGrpSpPr>
          <p:cNvPr id="13" name="Group 12"/>
          <p:cNvGrpSpPr/>
          <p:nvPr/>
        </p:nvGrpSpPr>
        <p:grpSpPr>
          <a:xfrm>
            <a:off x="0" y="0"/>
            <a:ext cx="9144000" cy="1143000"/>
            <a:chOff x="0" y="0"/>
            <a:chExt cx="9144000" cy="1143000"/>
          </a:xfrm>
        </p:grpSpPr>
        <p:pic>
          <p:nvPicPr>
            <p:cNvPr id="14" name="Picture 12" descr="top bar swoosh revised"/>
            <p:cNvPicPr>
              <a:picLocks noChangeAspect="1" noChangeArrowheads="1"/>
            </p:cNvPicPr>
            <p:nvPr/>
          </p:nvPicPr>
          <p:blipFill>
            <a:blip r:embed="rId5" cstate="print"/>
            <a:srcRect l="8847" t="16000"/>
            <a:stretch>
              <a:fillRect/>
            </a:stretch>
          </p:blipFill>
          <p:spPr bwMode="auto">
            <a:xfrm>
              <a:off x="533400" y="0"/>
              <a:ext cx="6357418" cy="400050"/>
            </a:xfrm>
            <a:prstGeom prst="rect">
              <a:avLst/>
            </a:prstGeom>
            <a:noFill/>
            <a:ln w="9525">
              <a:noFill/>
              <a:miter lim="800000"/>
              <a:headEnd/>
              <a:tailEnd/>
            </a:ln>
          </p:spPr>
        </p:pic>
        <p:pic>
          <p:nvPicPr>
            <p:cNvPr id="15" name="Picture 12" descr="top bar swoosh revised"/>
            <p:cNvPicPr>
              <a:picLocks noChangeAspect="1" noChangeArrowheads="1"/>
            </p:cNvPicPr>
            <p:nvPr/>
          </p:nvPicPr>
          <p:blipFill>
            <a:blip r:embed="rId5" cstate="print"/>
            <a:srcRect l="8847" t="16000"/>
            <a:stretch>
              <a:fillRect/>
            </a:stretch>
          </p:blipFill>
          <p:spPr bwMode="auto">
            <a:xfrm rot="10800000">
              <a:off x="2253182" y="0"/>
              <a:ext cx="6433618" cy="400050"/>
            </a:xfrm>
            <a:prstGeom prst="rect">
              <a:avLst/>
            </a:prstGeom>
            <a:noFill/>
            <a:ln w="9525">
              <a:noFill/>
              <a:miter lim="800000"/>
              <a:headEnd/>
              <a:tailEnd/>
            </a:ln>
          </p:spPr>
        </p:pic>
        <p:sp>
          <p:nvSpPr>
            <p:cNvPr id="17" name="Rounded Rectangle 16"/>
            <p:cNvSpPr/>
            <p:nvPr/>
          </p:nvSpPr>
          <p:spPr bwMode="auto">
            <a:xfrm>
              <a:off x="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18" name="Rounded Rectangle 17"/>
            <p:cNvSpPr/>
            <p:nvPr/>
          </p:nvSpPr>
          <p:spPr bwMode="auto">
            <a:xfrm>
              <a:off x="533400" y="574344"/>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sp>
          <p:nvSpPr>
            <p:cNvPr id="19" name="Rounded Rectangle 18"/>
            <p:cNvSpPr/>
            <p:nvPr/>
          </p:nvSpPr>
          <p:spPr bwMode="auto">
            <a:xfrm>
              <a:off x="8534400" y="27296"/>
              <a:ext cx="609600" cy="558800"/>
            </a:xfrm>
            <a:prstGeom prst="roundRect">
              <a:avLst/>
            </a:prstGeom>
            <a:solidFill>
              <a:srgbClr val="FFC000"/>
            </a:solidFill>
            <a:ln w="9525"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Text" lastClr="000000"/>
                </a:solidFill>
                <a:effectLst/>
                <a:uLnTx/>
                <a:uFillTx/>
                <a:latin typeface="Perpetua"/>
                <a:ea typeface="+mn-ea"/>
                <a:cs typeface="+mn-cs"/>
              </a:endParaRPr>
            </a:p>
          </p:txBody>
        </p:sp>
        <p:sp>
          <p:nvSpPr>
            <p:cNvPr id="20" name="Rounded Rectangle 19"/>
            <p:cNvSpPr/>
            <p:nvPr/>
          </p:nvSpPr>
          <p:spPr bwMode="auto">
            <a:xfrm>
              <a:off x="8055592" y="584200"/>
              <a:ext cx="609600" cy="558800"/>
            </a:xfrm>
            <a:prstGeom prst="roundRect">
              <a:avLst/>
            </a:prstGeom>
            <a:solidFill>
              <a:srgbClr val="0F6FC6"/>
            </a:solidFill>
            <a:ln w="12700" cap="flat" cmpd="sng" algn="ctr">
              <a:noFill/>
              <a:prstDash val="solid"/>
            </a:ln>
            <a:effectLst>
              <a:outerShdw blurRad="44450" dist="27940" dir="5400000" algn="ctr">
                <a:srgbClr val="000000">
                  <a:alpha val="32000"/>
                </a:srgbClr>
              </a:outerShdw>
            </a:effectLst>
            <a:scene3d>
              <a:camera prst="orthographicFront">
                <a:rot lat="0" lon="0" rev="0"/>
              </a:camera>
              <a:lightRig rig="balanced" dir="t">
                <a:rot lat="0" lon="0" rev="8700000"/>
              </a:lightRig>
            </a:scene3d>
            <a:sp3d>
              <a:bevelT w="190500" h="38100"/>
            </a:sp3d>
          </p:spPr>
          <p:txBody>
            <a:bodyPr anchor="ctr"/>
            <a:lstStyle/>
            <a:p>
              <a:pPr marL="0" marR="0" lvl="0" indent="0" algn="ctr" defTabSz="914400" eaLnBrk="1" fontAlgn="auto" latinLnBrk="0" hangingPunct="1">
                <a:lnSpc>
                  <a:spcPct val="100000"/>
                </a:lnSpc>
                <a:spcBef>
                  <a:spcPts val="0"/>
                </a:spcBef>
                <a:spcAft>
                  <a:spcPts val="0"/>
                </a:spcAft>
                <a:buClrTx/>
                <a:buSzTx/>
                <a:buFontTx/>
                <a:buNone/>
                <a:tabLst/>
                <a:defRPr/>
              </a:pPr>
              <a:endParaRPr kumimoji="0" lang="en-US" sz="1800" b="0" i="0" u="none" strike="noStrike" kern="0" cap="none" spc="0" normalizeH="0" baseline="0" noProof="0">
                <a:ln>
                  <a:noFill/>
                </a:ln>
                <a:solidFill>
                  <a:sysClr val="window" lastClr="FFFFFF"/>
                </a:solidFill>
                <a:effectLst/>
                <a:uLnTx/>
                <a:uFillTx/>
                <a:latin typeface="Perpetua"/>
                <a:ea typeface="+mn-ea"/>
                <a:cs typeface="+mn-cs"/>
              </a:endParaRPr>
            </a:p>
          </p:txBody>
        </p:sp>
      </p:grpSp>
      <p:pic>
        <p:nvPicPr>
          <p:cNvPr id="21" name="Picture 20">
            <a:extLst>
              <a:ext uri="{FF2B5EF4-FFF2-40B4-BE49-F238E27FC236}">
                <a16:creationId xmlns:a16="http://schemas.microsoft.com/office/drawing/2014/main" id="{5147FEBE-8DFD-4043-9D06-131CDD97F852}"/>
              </a:ext>
            </a:extLst>
          </p:cNvPr>
          <p:cNvPicPr>
            <a:picLocks noChangeAspect="1"/>
          </p:cNvPicPr>
          <p:nvPr/>
        </p:nvPicPr>
        <p:blipFill>
          <a:blip r:embed="rId6"/>
          <a:stretch>
            <a:fillRect/>
          </a:stretch>
        </p:blipFill>
        <p:spPr>
          <a:xfrm>
            <a:off x="2480697" y="337334"/>
            <a:ext cx="3973384" cy="1110466"/>
          </a:xfrm>
          <a:prstGeom prst="rect">
            <a:avLst/>
          </a:prstGeom>
        </p:spPr>
      </p:pic>
    </p:spTree>
  </p:cSld>
  <p:clrMapOvr>
    <a:masterClrMapping/>
  </p:clrMapOvr>
  <p:transition>
    <p:dissolve/>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1" presetClass="emph" presetSubtype="0" repeatCount="indefinite" fill="hold" grpId="0" nodeType="withEffect">
                                  <p:stCondLst>
                                    <p:cond delay="0"/>
                                  </p:stCondLst>
                                  <p:childTnLst>
                                    <p:animClr clrSpc="hsl" dir="cw">
                                      <p:cBhvr override="childStyle">
                                        <p:cTn id="6" dur="2000" fill="hold"/>
                                        <p:tgtEl>
                                          <p:spTgt spid="10"/>
                                        </p:tgtEl>
                                        <p:attrNameLst>
                                          <p:attrName>style.color</p:attrName>
                                        </p:attrNameLst>
                                      </p:cBhvr>
                                      <p:by>
                                        <p:hsl h="7200000" s="0" l="0"/>
                                      </p:by>
                                    </p:animClr>
                                    <p:animClr clrSpc="hsl" dir="cw">
                                      <p:cBhvr>
                                        <p:cTn id="7" dur="2000" fill="hold"/>
                                        <p:tgtEl>
                                          <p:spTgt spid="10"/>
                                        </p:tgtEl>
                                        <p:attrNameLst>
                                          <p:attrName>fillcolor</p:attrName>
                                        </p:attrNameLst>
                                      </p:cBhvr>
                                      <p:by>
                                        <p:hsl h="7200000" s="0" l="0"/>
                                      </p:by>
                                    </p:animClr>
                                    <p:animClr clrSpc="hsl" dir="cw">
                                      <p:cBhvr>
                                        <p:cTn id="8" dur="2000" fill="hold"/>
                                        <p:tgtEl>
                                          <p:spTgt spid="10"/>
                                        </p:tgtEl>
                                        <p:attrNameLst>
                                          <p:attrName>stroke.color</p:attrName>
                                        </p:attrNameLst>
                                      </p:cBhvr>
                                      <p:by>
                                        <p:hsl h="7200000" s="0" l="0"/>
                                      </p:by>
                                    </p:animClr>
                                    <p:set>
                                      <p:cBhvr>
                                        <p:cTn id="9" dur="2000" fill="hold"/>
                                        <p:tgtEl>
                                          <p:spTgt spid="10"/>
                                        </p:tgtEl>
                                        <p:attrNameLst>
                                          <p:attrName>fill.type</p:attrName>
                                        </p:attrNameLst>
                                      </p:cBhvr>
                                      <p:to>
                                        <p:strVal val="solid"/>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animBg="1"/>
    </p:bldLst>
  </p:timing>
</p:sld>
</file>

<file path=ppt/tags/tag1.xml><?xml version="1.0" encoding="utf-8"?>
<p:tagLst xmlns:a="http://schemas.openxmlformats.org/drawingml/2006/main" xmlns:r="http://schemas.openxmlformats.org/officeDocument/2006/relationships" xmlns:p="http://schemas.openxmlformats.org/presentationml/2006/main">
  <p:tag name="ARTICULATE_PROJECT_OPEN" val="0"/>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efault Design">
  <a:themeElements>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Default Design">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efault Design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efault Design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efault Design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efault Design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efault Design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efault Design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efault Design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efault Design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2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18057</TotalTime>
  <Words>1780</Words>
  <Application>Microsoft Office PowerPoint</Application>
  <PresentationFormat>On-screen Show (4:3)</PresentationFormat>
  <Paragraphs>239</Paragraphs>
  <Slides>25</Slides>
  <Notes>25</Notes>
  <HiddenSlides>0</HiddenSlides>
  <MMClips>0</MMClips>
  <ScaleCrop>false</ScaleCrop>
  <HeadingPairs>
    <vt:vector size="6" baseType="variant">
      <vt:variant>
        <vt:lpstr>Fonts Used</vt:lpstr>
      </vt:variant>
      <vt:variant>
        <vt:i4>6</vt:i4>
      </vt:variant>
      <vt:variant>
        <vt:lpstr>Theme</vt:lpstr>
      </vt:variant>
      <vt:variant>
        <vt:i4>4</vt:i4>
      </vt:variant>
      <vt:variant>
        <vt:lpstr>Slide Titles</vt:lpstr>
      </vt:variant>
      <vt:variant>
        <vt:i4>25</vt:i4>
      </vt:variant>
    </vt:vector>
  </HeadingPairs>
  <TitlesOfParts>
    <vt:vector size="35" baseType="lpstr">
      <vt:lpstr>宋体</vt:lpstr>
      <vt:lpstr>Arial</vt:lpstr>
      <vt:lpstr>Calibri</vt:lpstr>
      <vt:lpstr>Perpetua</vt:lpstr>
      <vt:lpstr>Times New Roman</vt:lpstr>
      <vt:lpstr>Wingdings</vt:lpstr>
      <vt:lpstr>Office Theme</vt:lpstr>
      <vt:lpstr>Default Design</vt:lpstr>
      <vt:lpstr>2_Office Theme</vt:lpstr>
      <vt:lpstr>1_Office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Amway VN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Admin</cp:lastModifiedBy>
  <cp:revision>549</cp:revision>
  <dcterms:created xsi:type="dcterms:W3CDTF">2011-10-11T04:02:09Z</dcterms:created>
  <dcterms:modified xsi:type="dcterms:W3CDTF">2020-05-05T13:20:26Z</dcterms:modified>
</cp:coreProperties>
</file>